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9" r:id="rId4"/>
    <p:sldId id="258" r:id="rId5"/>
    <p:sldId id="338" r:id="rId6"/>
    <p:sldId id="260" r:id="rId7"/>
    <p:sldId id="261" r:id="rId8"/>
    <p:sldId id="262" r:id="rId9"/>
    <p:sldId id="263" r:id="rId10"/>
    <p:sldId id="264" r:id="rId11"/>
    <p:sldId id="339" r:id="rId12"/>
    <p:sldId id="340" r:id="rId13"/>
    <p:sldId id="336" r:id="rId14"/>
    <p:sldId id="265" r:id="rId15"/>
    <p:sldId id="266" r:id="rId16"/>
    <p:sldId id="341" r:id="rId17"/>
  </p:sldIdLst>
  <p:sldSz cx="12192000" cy="6858000"/>
  <p:notesSz cx="6858000" cy="9144000"/>
  <p:embeddedFontLst>
    <p:embeddedFont>
      <p:font typeface="Avenir Next LT Pro" panose="020B0504020202020204" pitchFamily="34" charset="0"/>
      <p:regular r:id="rId19"/>
      <p:bold r:id="rId20"/>
      <p:italic r:id="rId21"/>
      <p:boldItalic r:id="rId22"/>
    </p:embeddedFont>
    <p:embeddedFont>
      <p:font typeface="Avenir Next LT Pro Light" panose="020B0304020202020204" pitchFamily="34" charset="0"/>
      <p:regular r:id="rId23"/>
      <p:italic r:id="rId24"/>
    </p:embeddedFont>
    <p:embeddedFont>
      <p:font typeface="Century Gothic" panose="020B0502020202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D69BF"/>
    <a:srgbClr val="4CAEA1"/>
    <a:srgbClr val="C3E9A2"/>
    <a:srgbClr val="EF6441"/>
    <a:srgbClr val="3B694B"/>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64172" autoAdjust="0"/>
  </p:normalViewPr>
  <p:slideViewPr>
    <p:cSldViewPr snapToGrid="0">
      <p:cViewPr varScale="1">
        <p:scale>
          <a:sx n="43" d="100"/>
          <a:sy n="43" d="100"/>
        </p:scale>
        <p:origin x="591"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exa\Documents\GitHub\AB-SPUR-Notebook\Poster%20Files\Presentation%20Data%20(version%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lexa\Documents\GitHub\AB-SPUR-Notebook\Poster%20Files\Presentation%20Data%20(version%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alexa\Documents\GitHub\AB-SPUR-Notebook\Poster%20Files\Presentation%20Data%20(version%201).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alexa\Documents\GitHub\AB-SPUR-Notebook\Poster%20Files\Presentation%20Data%20(version%2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ysClr val="windowText" lastClr="000000"/>
                </a:solidFill>
                <a:latin typeface="Century Gothic" panose="020B0502020202020204" pitchFamily="34" charset="0"/>
                <a:ea typeface="+mn-ea"/>
                <a:cs typeface="Arial" panose="020B0604020202020204" pitchFamily="34" charset="0"/>
              </a:defRPr>
            </a:pPr>
            <a:r>
              <a:rPr lang="en-US" sz="2400" dirty="0">
                <a:solidFill>
                  <a:sysClr val="windowText" lastClr="000000"/>
                </a:solidFill>
                <a:latin typeface="Century Gothic" panose="020B0502020202020204" pitchFamily="34" charset="0"/>
                <a:cs typeface="Arial" panose="020B0604020202020204" pitchFamily="34" charset="0"/>
              </a:rPr>
              <a:t>Yearly Cycle of </a:t>
            </a:r>
            <a:r>
              <a:rPr lang="en-US" sz="2400" i="1" dirty="0">
                <a:solidFill>
                  <a:sysClr val="windowText" lastClr="000000"/>
                </a:solidFill>
                <a:latin typeface="Century Gothic" panose="020B0502020202020204" pitchFamily="34" charset="0"/>
                <a:cs typeface="Arial" panose="020B0604020202020204" pitchFamily="34" charset="0"/>
              </a:rPr>
              <a:t>B. glandula</a:t>
            </a:r>
            <a:r>
              <a:rPr lang="en-US" sz="2400" i="0" dirty="0">
                <a:solidFill>
                  <a:sysClr val="windowText" lastClr="000000"/>
                </a:solidFill>
                <a:latin typeface="Century Gothic" panose="020B0502020202020204" pitchFamily="34" charset="0"/>
                <a:cs typeface="Arial" panose="020B0604020202020204" pitchFamily="34" charset="0"/>
              </a:rPr>
              <a:t> </a:t>
            </a:r>
            <a:br>
              <a:rPr lang="en-US" sz="2400" i="0" dirty="0">
                <a:solidFill>
                  <a:sysClr val="windowText" lastClr="000000"/>
                </a:solidFill>
                <a:latin typeface="Century Gothic" panose="020B0502020202020204" pitchFamily="34" charset="0"/>
                <a:cs typeface="Arial" panose="020B0604020202020204" pitchFamily="34" charset="0"/>
              </a:rPr>
            </a:br>
            <a:r>
              <a:rPr lang="en-US" sz="2400" i="0" dirty="0">
                <a:solidFill>
                  <a:sysClr val="windowText" lastClr="000000"/>
                </a:solidFill>
                <a:latin typeface="Century Gothic" panose="020B0502020202020204" pitchFamily="34" charset="0"/>
                <a:cs typeface="Arial" panose="020B0604020202020204" pitchFamily="34" charset="0"/>
              </a:rPr>
              <a:t>Brooding,</a:t>
            </a:r>
            <a:r>
              <a:rPr lang="en-US" sz="2400" i="0" baseline="0" dirty="0">
                <a:solidFill>
                  <a:sysClr val="windowText" lastClr="000000"/>
                </a:solidFill>
                <a:latin typeface="Century Gothic" panose="020B0502020202020204" pitchFamily="34" charset="0"/>
                <a:cs typeface="Arial" panose="020B0604020202020204" pitchFamily="34" charset="0"/>
              </a:rPr>
              <a:t> Dispersal, and Settlement</a:t>
            </a:r>
            <a:endParaRPr lang="en-US" sz="2400" dirty="0">
              <a:solidFill>
                <a:sysClr val="windowText" lastClr="000000"/>
              </a:solidFill>
              <a:latin typeface="Century Gothic" panose="020B0502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ysClr val="windowText" lastClr="000000"/>
              </a:solidFill>
              <a:latin typeface="Century Gothic" panose="020B0502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6.0416666666666674E-2"/>
          <c:y val="0.28592957130358704"/>
          <c:w val="0.8853067585301837"/>
          <c:h val="0.40431933508311463"/>
        </c:manualLayout>
      </c:layout>
      <c:lineChart>
        <c:grouping val="standard"/>
        <c:varyColors val="0"/>
        <c:ser>
          <c:idx val="1"/>
          <c:order val="0"/>
          <c:tx>
            <c:strRef>
              <c:f>Sheet1!$H$1</c:f>
              <c:strCache>
                <c:ptCount val="1"/>
                <c:pt idx="0">
                  <c:v>Adults Brooding</c:v>
                </c:pt>
              </c:strCache>
            </c:strRef>
          </c:tx>
          <c:spPr>
            <a:ln w="28575" cap="rnd">
              <a:solidFill>
                <a:schemeClr val="accent3"/>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Sheet1!$H$2:$H$26</c:f>
              <c:numCache>
                <c:formatCode>General</c:formatCode>
                <c:ptCount val="25"/>
                <c:pt idx="0">
                  <c:v>0.24197072451914337</c:v>
                </c:pt>
                <c:pt idx="1">
                  <c:v>0.35206532676429952</c:v>
                </c:pt>
                <c:pt idx="2">
                  <c:v>0.3989422804014327</c:v>
                </c:pt>
                <c:pt idx="3">
                  <c:v>0.35206532676429952</c:v>
                </c:pt>
                <c:pt idx="4">
                  <c:v>0.24197072451914337</c:v>
                </c:pt>
                <c:pt idx="5">
                  <c:v>0.12951759566589174</c:v>
                </c:pt>
                <c:pt idx="6">
                  <c:v>5.3990966513188063E-2</c:v>
                </c:pt>
                <c:pt idx="7">
                  <c:v>1.752830049356854E-2</c:v>
                </c:pt>
                <c:pt idx="8">
                  <c:v>4.4318484119380075E-3</c:v>
                </c:pt>
                <c:pt idx="9">
                  <c:v>8.7268269504576015E-4</c:v>
                </c:pt>
                <c:pt idx="10">
                  <c:v>1.3383022576488537E-4</c:v>
                </c:pt>
                <c:pt idx="11">
                  <c:v>1.5983741106905475E-5</c:v>
                </c:pt>
                <c:pt idx="12">
                  <c:v>1.4867195147342977E-6</c:v>
                </c:pt>
                <c:pt idx="13">
                  <c:v>1.0769760042543276E-7</c:v>
                </c:pt>
                <c:pt idx="14">
                  <c:v>1.4867195147342977E-6</c:v>
                </c:pt>
                <c:pt idx="15">
                  <c:v>1.5983741106905475E-5</c:v>
                </c:pt>
                <c:pt idx="16">
                  <c:v>1.3383022576488537E-4</c:v>
                </c:pt>
                <c:pt idx="17">
                  <c:v>1.5983741106905475E-5</c:v>
                </c:pt>
                <c:pt idx="18">
                  <c:v>1.3383022576488537E-4</c:v>
                </c:pt>
                <c:pt idx="19">
                  <c:v>8.7268269504576015E-4</c:v>
                </c:pt>
                <c:pt idx="20">
                  <c:v>4.4318484119380075E-3</c:v>
                </c:pt>
                <c:pt idx="21">
                  <c:v>1.752830049356854E-2</c:v>
                </c:pt>
                <c:pt idx="22">
                  <c:v>5.3990966513188063E-2</c:v>
                </c:pt>
                <c:pt idx="23">
                  <c:v>0.12951759566589174</c:v>
                </c:pt>
                <c:pt idx="24">
                  <c:v>0.24197072451914337</c:v>
                </c:pt>
              </c:numCache>
            </c:numRef>
          </c:val>
          <c:smooth val="1"/>
          <c:extLst>
            <c:ext xmlns:c16="http://schemas.microsoft.com/office/drawing/2014/chart" uri="{C3380CC4-5D6E-409C-BE32-E72D297353CC}">
              <c16:uniqueId val="{00000000-6797-45EE-8D2B-F4A1EBB62CA8}"/>
            </c:ext>
          </c:extLst>
        </c:ser>
        <c:ser>
          <c:idx val="2"/>
          <c:order val="1"/>
          <c:tx>
            <c:strRef>
              <c:f>Sheet1!$I$1</c:f>
              <c:strCache>
                <c:ptCount val="1"/>
                <c:pt idx="0">
                  <c:v>Larvae Dispersing</c:v>
                </c:pt>
              </c:strCache>
            </c:strRef>
          </c:tx>
          <c:spPr>
            <a:ln w="28575" cap="rnd">
              <a:solidFill>
                <a:srgbClr val="C00000"/>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Sheet1!$I$2:$I$26</c:f>
              <c:numCache>
                <c:formatCode>General</c:formatCode>
                <c:ptCount val="25"/>
                <c:pt idx="0">
                  <c:v>1.4867195147342977E-6</c:v>
                </c:pt>
                <c:pt idx="1">
                  <c:v>1.5983741106905475E-5</c:v>
                </c:pt>
                <c:pt idx="2">
                  <c:v>1.3383022576488537E-4</c:v>
                </c:pt>
                <c:pt idx="3">
                  <c:v>8.7268269504576015E-4</c:v>
                </c:pt>
                <c:pt idx="4">
                  <c:v>4.4318484119380075E-3</c:v>
                </c:pt>
                <c:pt idx="5">
                  <c:v>1.752830049356854E-2</c:v>
                </c:pt>
                <c:pt idx="6">
                  <c:v>5.3990966513188063E-2</c:v>
                </c:pt>
                <c:pt idx="7">
                  <c:v>0.12951759566589174</c:v>
                </c:pt>
                <c:pt idx="8">
                  <c:v>0.24197072451914337</c:v>
                </c:pt>
                <c:pt idx="9">
                  <c:v>0.35206532676429952</c:v>
                </c:pt>
                <c:pt idx="10">
                  <c:v>0.3989422804014327</c:v>
                </c:pt>
                <c:pt idx="11">
                  <c:v>0.35206532676429952</c:v>
                </c:pt>
                <c:pt idx="12">
                  <c:v>0.24197072451914337</c:v>
                </c:pt>
                <c:pt idx="13">
                  <c:v>0.12951759566589174</c:v>
                </c:pt>
                <c:pt idx="14">
                  <c:v>5.3990966513188063E-2</c:v>
                </c:pt>
                <c:pt idx="15">
                  <c:v>1.752830049356854E-2</c:v>
                </c:pt>
                <c:pt idx="16">
                  <c:v>4.4318484119380075E-3</c:v>
                </c:pt>
                <c:pt idx="17">
                  <c:v>8.7268269504576015E-4</c:v>
                </c:pt>
                <c:pt idx="18">
                  <c:v>1.3383022576488537E-4</c:v>
                </c:pt>
                <c:pt idx="19">
                  <c:v>1.5983741106905475E-5</c:v>
                </c:pt>
                <c:pt idx="20">
                  <c:v>1.4867195147342977E-6</c:v>
                </c:pt>
                <c:pt idx="21">
                  <c:v>1.0769760042543276E-7</c:v>
                </c:pt>
                <c:pt idx="22">
                  <c:v>6.0758828498232861E-9</c:v>
                </c:pt>
                <c:pt idx="23">
                  <c:v>2.6695566147628519E-10</c:v>
                </c:pt>
                <c:pt idx="24">
                  <c:v>9.1347204083645936E-12</c:v>
                </c:pt>
              </c:numCache>
            </c:numRef>
          </c:val>
          <c:smooth val="1"/>
          <c:extLst>
            <c:ext xmlns:c16="http://schemas.microsoft.com/office/drawing/2014/chart" uri="{C3380CC4-5D6E-409C-BE32-E72D297353CC}">
              <c16:uniqueId val="{00000001-6797-45EE-8D2B-F4A1EBB62CA8}"/>
            </c:ext>
          </c:extLst>
        </c:ser>
        <c:ser>
          <c:idx val="3"/>
          <c:order val="2"/>
          <c:tx>
            <c:strRef>
              <c:f>Sheet1!$J$1</c:f>
              <c:strCache>
                <c:ptCount val="1"/>
                <c:pt idx="0">
                  <c:v>Juveniles Settling</c:v>
                </c:pt>
              </c:strCache>
            </c:strRef>
          </c:tx>
          <c:spPr>
            <a:ln w="28575" cap="rnd">
              <a:solidFill>
                <a:srgbClr val="FFC000"/>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Sheet1!$J$2:$J$26</c:f>
              <c:numCache>
                <c:formatCode>General</c:formatCode>
                <c:ptCount val="25"/>
                <c:pt idx="0">
                  <c:v>6.0758828498232861E-9</c:v>
                </c:pt>
                <c:pt idx="1">
                  <c:v>1.0769760042543276E-7</c:v>
                </c:pt>
                <c:pt idx="2">
                  <c:v>1.4867195147342977E-6</c:v>
                </c:pt>
                <c:pt idx="3">
                  <c:v>1.5983741106905475E-5</c:v>
                </c:pt>
                <c:pt idx="4">
                  <c:v>1.3383022576488537E-4</c:v>
                </c:pt>
                <c:pt idx="5">
                  <c:v>8.7268269504576015E-4</c:v>
                </c:pt>
                <c:pt idx="6">
                  <c:v>4.4318484119380075E-3</c:v>
                </c:pt>
                <c:pt idx="7">
                  <c:v>1.752830049356854E-2</c:v>
                </c:pt>
                <c:pt idx="8">
                  <c:v>5.3990966513188063E-2</c:v>
                </c:pt>
                <c:pt idx="9">
                  <c:v>0.12951759566589174</c:v>
                </c:pt>
                <c:pt idx="10">
                  <c:v>0.24197072451914337</c:v>
                </c:pt>
                <c:pt idx="11">
                  <c:v>0.35206532676429952</c:v>
                </c:pt>
                <c:pt idx="12">
                  <c:v>0.3989422804014327</c:v>
                </c:pt>
                <c:pt idx="13">
                  <c:v>0.35206532676429952</c:v>
                </c:pt>
                <c:pt idx="14">
                  <c:v>0.24197072451914337</c:v>
                </c:pt>
                <c:pt idx="15">
                  <c:v>0.12951759566589174</c:v>
                </c:pt>
                <c:pt idx="16">
                  <c:v>5.3990966513188063E-2</c:v>
                </c:pt>
                <c:pt idx="17">
                  <c:v>1.752830049356854E-2</c:v>
                </c:pt>
                <c:pt idx="18">
                  <c:v>4.4318484119380075E-3</c:v>
                </c:pt>
                <c:pt idx="19">
                  <c:v>8.7268269504576015E-4</c:v>
                </c:pt>
                <c:pt idx="20">
                  <c:v>1.3383022576488537E-4</c:v>
                </c:pt>
                <c:pt idx="21">
                  <c:v>1.5983741106905475E-5</c:v>
                </c:pt>
                <c:pt idx="22">
                  <c:v>1.4867195147342977E-6</c:v>
                </c:pt>
                <c:pt idx="23">
                  <c:v>1.0769760042543276E-7</c:v>
                </c:pt>
                <c:pt idx="24">
                  <c:v>6.0758828498232861E-9</c:v>
                </c:pt>
              </c:numCache>
            </c:numRef>
          </c:val>
          <c:smooth val="1"/>
          <c:extLst>
            <c:ext xmlns:c16="http://schemas.microsoft.com/office/drawing/2014/chart" uri="{C3380CC4-5D6E-409C-BE32-E72D297353CC}">
              <c16:uniqueId val="{00000002-6797-45EE-8D2B-F4A1EBB62CA8}"/>
            </c:ext>
          </c:extLst>
        </c:ser>
        <c:dLbls>
          <c:showLegendKey val="0"/>
          <c:showVal val="0"/>
          <c:showCatName val="0"/>
          <c:showSerName val="0"/>
          <c:showPercent val="0"/>
          <c:showBubbleSize val="0"/>
        </c:dLbls>
        <c:smooth val="0"/>
        <c:axId val="2088553103"/>
        <c:axId val="2088555023"/>
      </c:lineChart>
      <c:catAx>
        <c:axId val="2088553103"/>
        <c:scaling>
          <c:orientation val="minMax"/>
        </c:scaling>
        <c:delete val="0"/>
        <c:axPos val="b"/>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crossAx val="2088555023"/>
        <c:crosses val="autoZero"/>
        <c:auto val="1"/>
        <c:lblAlgn val="ctr"/>
        <c:lblOffset val="100"/>
        <c:tickMarkSkip val="2"/>
        <c:noMultiLvlLbl val="0"/>
      </c:catAx>
      <c:valAx>
        <c:axId val="2088555023"/>
        <c:scaling>
          <c:orientation val="minMax"/>
          <c:max val="0.41000000000000003"/>
          <c:min val="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r>
                  <a:rPr lang="en-US" sz="2000">
                    <a:solidFill>
                      <a:sysClr val="windowText" lastClr="000000"/>
                    </a:solidFill>
                    <a:latin typeface="Avenir Next LT Pro Light" panose="020B0304020202020204" pitchFamily="34" charset="0"/>
                    <a:cs typeface="Arial" panose="020B0604020202020204" pitchFamily="34" charset="0"/>
                  </a:rPr>
                  <a:t>Proportion</a:t>
                </a:r>
              </a:p>
            </c:rich>
          </c:tx>
          <c:layout>
            <c:manualLayout>
              <c:xMode val="edge"/>
              <c:yMode val="edge"/>
              <c:x val="0"/>
              <c:y val="0.34947681539807524"/>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crossAx val="2088553103"/>
        <c:crosses val="autoZero"/>
        <c:crossBetween val="midCat"/>
        <c:maj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2700" cap="flat" cmpd="sng" algn="ctr">
      <a:solidFill>
        <a:schemeClr val="tx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chemeClr val="tx1"/>
                </a:solidFill>
                <a:latin typeface="Century Gothic" panose="020B0502020202020204" pitchFamily="34" charset="0"/>
                <a:ea typeface="+mn-ea"/>
                <a:cs typeface="+mn-cs"/>
              </a:defRPr>
            </a:pPr>
            <a:r>
              <a:rPr lang="en-US" sz="1400" b="0" i="1" u="none" strike="noStrike" kern="1200" spc="0" baseline="0" dirty="0">
                <a:solidFill>
                  <a:schemeClr val="tx1"/>
                </a:solidFill>
                <a:latin typeface="Century Gothic" panose="020B0502020202020204" pitchFamily="34" charset="0"/>
                <a:cs typeface="Arial" panose="020B0604020202020204" pitchFamily="34" charset="0"/>
              </a:rPr>
              <a:t>B. glandula</a:t>
            </a:r>
            <a:r>
              <a:rPr lang="en-US" sz="1400" b="0" i="0" u="none" strike="noStrike" kern="1200" spc="0" baseline="0" dirty="0">
                <a:solidFill>
                  <a:schemeClr val="tx1"/>
                </a:solidFill>
                <a:latin typeface="Century Gothic" panose="020B0502020202020204" pitchFamily="34" charset="0"/>
                <a:cs typeface="Arial" panose="020B0604020202020204" pitchFamily="34" charset="0"/>
              </a:rPr>
              <a:t> Adult Fecundity </a:t>
            </a:r>
            <a:br>
              <a:rPr lang="en-US" sz="1400" b="0" i="0" u="none" strike="noStrike" kern="1200" spc="0" baseline="0" dirty="0">
                <a:solidFill>
                  <a:schemeClr val="tx1"/>
                </a:solidFill>
                <a:latin typeface="Century Gothic" panose="020B0502020202020204" pitchFamily="34" charset="0"/>
                <a:cs typeface="Arial" panose="020B0604020202020204" pitchFamily="34" charset="0"/>
              </a:rPr>
            </a:br>
            <a:r>
              <a:rPr lang="en-US" sz="1400" b="0" i="0" u="none" strike="noStrike" kern="1200" spc="0" baseline="0" dirty="0">
                <a:solidFill>
                  <a:schemeClr val="tx1"/>
                </a:solidFill>
                <a:latin typeface="Century Gothic" panose="020B0502020202020204" pitchFamily="34" charset="0"/>
                <a:cs typeface="Arial" panose="020B0604020202020204" pitchFamily="34" charset="0"/>
              </a:rPr>
              <a:t>across a Temperature Gradient</a:t>
            </a:r>
            <a:endParaRPr lang="en-US" sz="1400" b="0" i="1" u="none" strike="noStrike" kern="1200" spc="0" baseline="0" dirty="0">
              <a:solidFill>
                <a:schemeClr val="tx1"/>
              </a:solidFill>
              <a:latin typeface="Century Gothic" panose="020B0502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chemeClr val="tx1"/>
              </a:solidFill>
              <a:latin typeface="Century Gothic" panose="020B0502020202020204" pitchFamily="34" charset="0"/>
              <a:ea typeface="+mn-ea"/>
              <a:cs typeface="+mn-cs"/>
            </a:defRPr>
          </a:pPr>
          <a:endParaRPr lang="en-US"/>
        </a:p>
      </c:txPr>
    </c:title>
    <c:autoTitleDeleted val="0"/>
    <c:plotArea>
      <c:layout>
        <c:manualLayout>
          <c:layoutTarget val="inner"/>
          <c:xMode val="edge"/>
          <c:yMode val="edge"/>
          <c:x val="0.18881977252843393"/>
          <c:y val="0.18242607174103237"/>
          <c:w val="0.78062467191601048"/>
          <c:h val="0.63494429862933788"/>
        </c:manualLayout>
      </c:layout>
      <c:lineChart>
        <c:grouping val="standard"/>
        <c:varyColors val="0"/>
        <c:ser>
          <c:idx val="1"/>
          <c:order val="0"/>
          <c:tx>
            <c:strRef>
              <c:f>Sheet1!$AD$1</c:f>
              <c:strCache>
                <c:ptCount val="1"/>
                <c:pt idx="0">
                  <c:v>Pbrood</c:v>
                </c:pt>
              </c:strCache>
            </c:strRef>
          </c:tx>
          <c:spPr>
            <a:ln w="28575" cap="rnd">
              <a:solidFill>
                <a:srgbClr val="196B24"/>
              </a:solidFill>
              <a:round/>
            </a:ln>
            <a:effectLst/>
          </c:spPr>
          <c:marker>
            <c:symbol val="none"/>
          </c:marker>
          <c:cat>
            <c:numRef>
              <c:f>Sheet1!$AC$2:$AC$17</c:f>
              <c:numCache>
                <c:formatCode>General</c:formatCode>
                <c:ptCount val="16"/>
                <c:pt idx="0">
                  <c:v>0</c:v>
                </c:pt>
                <c:pt idx="1">
                  <c:v>0.1</c:v>
                </c:pt>
                <c:pt idx="2">
                  <c:v>0.2</c:v>
                </c:pt>
                <c:pt idx="3">
                  <c:v>0.3</c:v>
                </c:pt>
                <c:pt idx="4">
                  <c:v>0.4</c:v>
                </c:pt>
                <c:pt idx="5">
                  <c:v>0.5</c:v>
                </c:pt>
                <c:pt idx="6">
                  <c:v>0.6</c:v>
                </c:pt>
                <c:pt idx="7">
                  <c:v>0.7</c:v>
                </c:pt>
                <c:pt idx="8">
                  <c:v>0.8</c:v>
                </c:pt>
                <c:pt idx="9">
                  <c:v>0.9</c:v>
                </c:pt>
                <c:pt idx="10">
                  <c:v>1</c:v>
                </c:pt>
              </c:numCache>
            </c:numRef>
          </c:cat>
          <c:val>
            <c:numRef>
              <c:f>Sheet1!$AD$2:$AD$12</c:f>
              <c:numCache>
                <c:formatCode>General</c:formatCode>
                <c:ptCount val="11"/>
                <c:pt idx="0">
                  <c:v>1</c:v>
                </c:pt>
                <c:pt idx="1">
                  <c:v>1.1000000000000001</c:v>
                </c:pt>
                <c:pt idx="2">
                  <c:v>1.2</c:v>
                </c:pt>
                <c:pt idx="3">
                  <c:v>1.3</c:v>
                </c:pt>
                <c:pt idx="4">
                  <c:v>1.4</c:v>
                </c:pt>
                <c:pt idx="5">
                  <c:v>1.5</c:v>
                </c:pt>
                <c:pt idx="6">
                  <c:v>1.6</c:v>
                </c:pt>
                <c:pt idx="7">
                  <c:v>1.7</c:v>
                </c:pt>
                <c:pt idx="8">
                  <c:v>1.8</c:v>
                </c:pt>
                <c:pt idx="9">
                  <c:v>1.9</c:v>
                </c:pt>
                <c:pt idx="10">
                  <c:v>2</c:v>
                </c:pt>
              </c:numCache>
            </c:numRef>
          </c:val>
          <c:smooth val="0"/>
          <c:extLst>
            <c:ext xmlns:c16="http://schemas.microsoft.com/office/drawing/2014/chart" uri="{C3380CC4-5D6E-409C-BE32-E72D297353CC}">
              <c16:uniqueId val="{00000000-F470-4C4C-A7E3-4E91A25C4A07}"/>
            </c:ext>
          </c:extLst>
        </c:ser>
        <c:dLbls>
          <c:showLegendKey val="0"/>
          <c:showVal val="0"/>
          <c:showCatName val="0"/>
          <c:showSerName val="0"/>
          <c:showPercent val="0"/>
          <c:showBubbleSize val="0"/>
        </c:dLbls>
        <c:smooth val="0"/>
        <c:axId val="281452047"/>
        <c:axId val="281452527"/>
      </c:lineChart>
      <c:catAx>
        <c:axId val="281452047"/>
        <c:scaling>
          <c:orientation val="minMax"/>
        </c:scaling>
        <c:delete val="1"/>
        <c:axPos val="b"/>
        <c:title>
          <c:tx>
            <c:rich>
              <a:bodyPr rot="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r>
                  <a:rPr lang="en-US" sz="1400" dirty="0">
                    <a:solidFill>
                      <a:schemeClr val="tx1"/>
                    </a:solidFill>
                    <a:latin typeface="Avenir Next LT Pro Light" panose="020B0304020202020204" pitchFamily="34" charset="0"/>
                  </a:rPr>
                  <a:t>Temperature</a:t>
                </a:r>
              </a:p>
            </c:rich>
          </c:tx>
          <c:layout>
            <c:manualLayout>
              <c:xMode val="edge"/>
              <c:yMode val="edge"/>
              <c:x val="0.42308344269466319"/>
              <c:y val="0.8988519794400698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endParaRPr lang="en-US"/>
            </a:p>
          </c:txPr>
        </c:title>
        <c:numFmt formatCode="General" sourceLinked="1"/>
        <c:majorTickMark val="none"/>
        <c:minorTickMark val="none"/>
        <c:tickLblPos val="nextTo"/>
        <c:crossAx val="281452527"/>
        <c:crosses val="autoZero"/>
        <c:auto val="1"/>
        <c:lblAlgn val="ctr"/>
        <c:lblOffset val="100"/>
        <c:noMultiLvlLbl val="0"/>
      </c:catAx>
      <c:valAx>
        <c:axId val="281452527"/>
        <c:scaling>
          <c:orientation val="minMax"/>
          <c:max val="2.5"/>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r>
                  <a:rPr lang="en-US" sz="1400" dirty="0">
                    <a:solidFill>
                      <a:schemeClr val="tx1"/>
                    </a:solidFill>
                    <a:latin typeface="Avenir Next LT Pro Light" panose="020B0304020202020204" pitchFamily="34" charset="0"/>
                  </a:rPr>
                  <a:t>Number of Offspring</a:t>
                </a:r>
              </a:p>
            </c:rich>
          </c:tx>
          <c:layout>
            <c:manualLayout>
              <c:xMode val="edge"/>
              <c:yMode val="edge"/>
              <c:x val="2.5780293088363954E-2"/>
              <c:y val="0.25679516622922133"/>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Light" panose="020B0304020202020204" pitchFamily="34" charset="0"/>
                <a:ea typeface="+mn-ea"/>
                <a:cs typeface="+mn-cs"/>
              </a:defRPr>
            </a:pPr>
            <a:endParaRPr lang="en-US"/>
          </a:p>
        </c:txPr>
        <c:crossAx val="281452047"/>
        <c:crosses val="autoZero"/>
        <c:crossBetween val="between"/>
        <c:majorUnit val="0.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1400" i="1" dirty="0">
                <a:solidFill>
                  <a:schemeClr val="tx1"/>
                </a:solidFill>
                <a:latin typeface="Century Gothic" panose="020B0502020202020204" pitchFamily="34" charset="0"/>
                <a:cs typeface="Arial" panose="020B0604020202020204" pitchFamily="34" charset="0"/>
              </a:rPr>
              <a:t>B.</a:t>
            </a:r>
            <a:r>
              <a:rPr lang="en-US" sz="1400" i="1" baseline="0" dirty="0">
                <a:solidFill>
                  <a:schemeClr val="tx1"/>
                </a:solidFill>
                <a:latin typeface="Century Gothic" panose="020B0502020202020204" pitchFamily="34" charset="0"/>
                <a:cs typeface="Arial" panose="020B0604020202020204" pitchFamily="34" charset="0"/>
              </a:rPr>
              <a:t> glandula</a:t>
            </a:r>
            <a:r>
              <a:rPr lang="en-US" sz="1400" i="0" baseline="0" dirty="0">
                <a:solidFill>
                  <a:schemeClr val="tx1"/>
                </a:solidFill>
                <a:latin typeface="Century Gothic" panose="020B0502020202020204" pitchFamily="34" charset="0"/>
                <a:cs typeface="Arial" panose="020B0604020202020204" pitchFamily="34" charset="0"/>
              </a:rPr>
              <a:t> Juvenile Survivorship </a:t>
            </a:r>
            <a:br>
              <a:rPr lang="en-US" sz="1400" i="0" baseline="0" dirty="0">
                <a:solidFill>
                  <a:schemeClr val="tx1"/>
                </a:solidFill>
                <a:latin typeface="Century Gothic" panose="020B0502020202020204" pitchFamily="34" charset="0"/>
                <a:cs typeface="Arial" panose="020B0604020202020204" pitchFamily="34" charset="0"/>
              </a:rPr>
            </a:br>
            <a:r>
              <a:rPr lang="en-US" sz="1400" i="0" baseline="0" dirty="0">
                <a:solidFill>
                  <a:schemeClr val="tx1"/>
                </a:solidFill>
                <a:latin typeface="Century Gothic" panose="020B0502020202020204" pitchFamily="34" charset="0"/>
                <a:cs typeface="Arial" panose="020B0604020202020204" pitchFamily="34" charset="0"/>
              </a:rPr>
              <a:t>across a Salinity Gradient</a:t>
            </a:r>
            <a:endParaRPr lang="en-US" sz="1400" i="1" dirty="0">
              <a:solidFill>
                <a:schemeClr val="tx1"/>
              </a:solidFill>
              <a:latin typeface="Century Gothic" panose="020B0502020202020204" pitchFamily="34" charset="0"/>
              <a:cs typeface="Arial" panose="020B0604020202020204" pitchFamily="34" charset="0"/>
            </a:endParaRPr>
          </a:p>
        </c:rich>
      </c:tx>
      <c:overlay val="0"/>
      <c:spPr>
        <a:noFill/>
        <a:ln>
          <a:noFill/>
        </a:ln>
        <a:effectLst/>
      </c:spPr>
    </c:title>
    <c:autoTitleDeleted val="0"/>
    <c:plotArea>
      <c:layout>
        <c:manualLayout>
          <c:layoutTarget val="inner"/>
          <c:xMode val="edge"/>
          <c:yMode val="edge"/>
          <c:x val="0.18280778538542292"/>
          <c:y val="0.17065686264583313"/>
          <c:w val="0.7714315061937782"/>
          <c:h val="0.64321340131520932"/>
        </c:manualLayout>
      </c:layout>
      <c:lineChart>
        <c:grouping val="standard"/>
        <c:varyColors val="0"/>
        <c:ser>
          <c:idx val="1"/>
          <c:order val="1"/>
          <c:tx>
            <c:strRef>
              <c:f>Sheet1!$P$1</c:f>
              <c:strCache>
                <c:ptCount val="1"/>
                <c:pt idx="0">
                  <c:v>Juvenile Survivorship</c:v>
                </c:pt>
              </c:strCache>
            </c:strRef>
          </c:tx>
          <c:spPr>
            <a:ln w="25400">
              <a:solidFill>
                <a:srgbClr val="196B24"/>
              </a:solidFill>
            </a:ln>
          </c:spPr>
          <c:marker>
            <c:symbol val="none"/>
          </c:marker>
          <c:cat>
            <c:numRef>
              <c:f>Sheet1!$N$2:$N$42</c:f>
              <c:numCache>
                <c:formatCode>General</c:formatCode>
                <c:ptCount val="41"/>
                <c:pt idx="0">
                  <c:v>0</c:v>
                </c:pt>
                <c:pt idx="8">
                  <c:v>7</c:v>
                </c:pt>
                <c:pt idx="16">
                  <c:v>14</c:v>
                </c:pt>
                <c:pt idx="24">
                  <c:v>21</c:v>
                </c:pt>
                <c:pt idx="32">
                  <c:v>28</c:v>
                </c:pt>
                <c:pt idx="40">
                  <c:v>35</c:v>
                </c:pt>
              </c:numCache>
            </c:numRef>
          </c:cat>
          <c:val>
            <c:numRef>
              <c:f>Sheet1!$Q$2:$Q$42</c:f>
              <c:numCache>
                <c:formatCode>General</c:formatCode>
                <c:ptCount val="41"/>
                <c:pt idx="0">
                  <c:v>0.38675225595997165</c:v>
                </c:pt>
                <c:pt idx="1">
                  <c:v>0.41620567394549646</c:v>
                </c:pt>
                <c:pt idx="2">
                  <c:v>0.44607442663970953</c:v>
                </c:pt>
                <c:pt idx="3">
                  <c:v>0.4762290736717999</c:v>
                </c:pt>
                <c:pt idx="4">
                  <c:v>0.50653065971263345</c:v>
                </c:pt>
                <c:pt idx="5">
                  <c:v>0.5368316143717432</c:v>
                </c:pt>
                <c:pt idx="6">
                  <c:v>0.56697681085847451</c:v>
                </c:pt>
                <c:pt idx="7">
                  <c:v>0.59680477549603483</c:v>
                </c:pt>
                <c:pt idx="8">
                  <c:v>0.62614903707369107</c:v>
                </c:pt>
                <c:pt idx="9">
                  <c:v>0.65483960198900737</c:v>
                </c:pt>
                <c:pt idx="10">
                  <c:v>0.68270453824186816</c:v>
                </c:pt>
                <c:pt idx="11">
                  <c:v>0.70957164866788702</c:v>
                </c:pt>
                <c:pt idx="12">
                  <c:v>0.73527021141127202</c:v>
                </c:pt>
                <c:pt idx="13">
                  <c:v>0.75963276360254217</c:v>
                </c:pt>
                <c:pt idx="14">
                  <c:v>0.78249690258459548</c:v>
                </c:pt>
                <c:pt idx="15">
                  <c:v>0.80370707787319606</c:v>
                </c:pt>
                <c:pt idx="16">
                  <c:v>0.823116346386636</c:v>
                </c:pt>
                <c:pt idx="17">
                  <c:v>0.84058806336434211</c:v>
                </c:pt>
                <c:pt idx="18">
                  <c:v>0.85599748183309998</c:v>
                </c:pt>
                <c:pt idx="19">
                  <c:v>0.86923323447634415</c:v>
                </c:pt>
                <c:pt idx="20">
                  <c:v>0.88019867330675539</c:v>
                </c:pt>
                <c:pt idx="21">
                  <c:v>0.88881304461123312</c:v>
                </c:pt>
                <c:pt idx="22">
                  <c:v>0.89501247919268234</c:v>
                </c:pt>
                <c:pt idx="23">
                  <c:v>0.89875078092458094</c:v>
                </c:pt>
                <c:pt idx="24">
                  <c:v>0.9</c:v>
                </c:pt>
                <c:pt idx="25">
                  <c:v>0.89875078092458083</c:v>
                </c:pt>
                <c:pt idx="26">
                  <c:v>0.89501247919268234</c:v>
                </c:pt>
                <c:pt idx="27">
                  <c:v>0.88881304461123301</c:v>
                </c:pt>
                <c:pt idx="28">
                  <c:v>0.88019867330675527</c:v>
                </c:pt>
                <c:pt idx="29">
                  <c:v>0.86923323447634393</c:v>
                </c:pt>
                <c:pt idx="30">
                  <c:v>0.85599748183309976</c:v>
                </c:pt>
                <c:pt idx="31">
                  <c:v>0.84058806336434189</c:v>
                </c:pt>
                <c:pt idx="32">
                  <c:v>0.82311634638663556</c:v>
                </c:pt>
                <c:pt idx="33">
                  <c:v>0.80370707787319595</c:v>
                </c:pt>
                <c:pt idx="34">
                  <c:v>0.78249690258459526</c:v>
                </c:pt>
                <c:pt idx="35">
                  <c:v>0.75963276360254195</c:v>
                </c:pt>
                <c:pt idx="36">
                  <c:v>0.73527021141127169</c:v>
                </c:pt>
                <c:pt idx="37">
                  <c:v>0.70957164866788647</c:v>
                </c:pt>
                <c:pt idx="38">
                  <c:v>0.68270453824186772</c:v>
                </c:pt>
                <c:pt idx="39">
                  <c:v>0.65483960198900681</c:v>
                </c:pt>
                <c:pt idx="40">
                  <c:v>0.62614903707369041</c:v>
                </c:pt>
              </c:numCache>
            </c:numRef>
          </c:val>
          <c:smooth val="1"/>
          <c:extLst>
            <c:ext xmlns:c16="http://schemas.microsoft.com/office/drawing/2014/chart" uri="{C3380CC4-5D6E-409C-BE32-E72D297353CC}">
              <c16:uniqueId val="{00000000-B7CB-4E37-A657-241B1E85BA02}"/>
            </c:ext>
          </c:extLst>
        </c:ser>
        <c:dLbls>
          <c:showLegendKey val="0"/>
          <c:showVal val="0"/>
          <c:showCatName val="0"/>
          <c:showSerName val="0"/>
          <c:showPercent val="0"/>
          <c:showBubbleSize val="0"/>
        </c:dLbls>
        <c:smooth val="0"/>
        <c:axId val="1350823888"/>
        <c:axId val="1350820528"/>
        <c:extLst>
          <c:ext xmlns:c15="http://schemas.microsoft.com/office/drawing/2012/chart" uri="{02D57815-91ED-43cb-92C2-25804820EDAC}">
            <c15:filteredLineSeries>
              <c15:ser>
                <c:idx val="0"/>
                <c:order val="0"/>
                <c:tx>
                  <c:strRef>
                    <c:extLst>
                      <c:ext uri="{02D57815-91ED-43cb-92C2-25804820EDAC}">
                        <c15:formulaRef>
                          <c15:sqref>Sheet1!$P$1</c15:sqref>
                        </c15:formulaRef>
                      </c:ext>
                    </c:extLst>
                    <c:strCache>
                      <c:ptCount val="1"/>
                      <c:pt idx="0">
                        <c:v>Juvenile Survivorship</c:v>
                      </c:pt>
                    </c:strCache>
                  </c:strRef>
                </c:tx>
                <c:spPr>
                  <a:ln w="38100">
                    <a:solidFill>
                      <a:schemeClr val="accent3"/>
                    </a:solidFill>
                  </a:ln>
                </c:spPr>
                <c:marker>
                  <c:symbol val="none"/>
                </c:marker>
                <c:cat>
                  <c:numRef>
                    <c:extLst>
                      <c:ext uri="{02D57815-91ED-43cb-92C2-25804820EDAC}">
                        <c15:formulaRef>
                          <c15:sqref>Sheet1!$N$2:$N$42</c15:sqref>
                        </c15:formulaRef>
                      </c:ext>
                    </c:extLst>
                    <c:numCache>
                      <c:formatCode>General</c:formatCode>
                      <c:ptCount val="41"/>
                      <c:pt idx="0">
                        <c:v>0</c:v>
                      </c:pt>
                      <c:pt idx="8">
                        <c:v>7</c:v>
                      </c:pt>
                      <c:pt idx="16">
                        <c:v>14</c:v>
                      </c:pt>
                      <c:pt idx="24">
                        <c:v>21</c:v>
                      </c:pt>
                      <c:pt idx="32">
                        <c:v>28</c:v>
                      </c:pt>
                      <c:pt idx="40">
                        <c:v>35</c:v>
                      </c:pt>
                    </c:numCache>
                  </c:numRef>
                </c:cat>
                <c:val>
                  <c:numRef>
                    <c:extLst>
                      <c:ext uri="{02D57815-91ED-43cb-92C2-25804820EDAC}">
                        <c15:formulaRef>
                          <c15:sqref>Sheet1!$P$2:$P$42</c15:sqref>
                        </c15:formulaRef>
                      </c:ext>
                    </c:extLst>
                    <c:numCache>
                      <c:formatCode>General</c:formatCode>
                      <c:ptCount val="41"/>
                      <c:pt idx="0">
                        <c:v>0.48675225595997162</c:v>
                      </c:pt>
                      <c:pt idx="1">
                        <c:v>0.51620567394549643</c:v>
                      </c:pt>
                      <c:pt idx="2">
                        <c:v>0.54607442663970951</c:v>
                      </c:pt>
                      <c:pt idx="3">
                        <c:v>0.57622907367179987</c:v>
                      </c:pt>
                      <c:pt idx="4">
                        <c:v>0.60653065971263342</c:v>
                      </c:pt>
                      <c:pt idx="5">
                        <c:v>0.63683161437174318</c:v>
                      </c:pt>
                      <c:pt idx="6">
                        <c:v>0.66697681085847449</c:v>
                      </c:pt>
                      <c:pt idx="7">
                        <c:v>0.69680477549603481</c:v>
                      </c:pt>
                      <c:pt idx="8">
                        <c:v>0.72614903707369105</c:v>
                      </c:pt>
                      <c:pt idx="9">
                        <c:v>0.75483960198900735</c:v>
                      </c:pt>
                      <c:pt idx="10">
                        <c:v>0.78270453824186814</c:v>
                      </c:pt>
                      <c:pt idx="11">
                        <c:v>0.809571648667887</c:v>
                      </c:pt>
                      <c:pt idx="12">
                        <c:v>0.835270211411272</c:v>
                      </c:pt>
                      <c:pt idx="13">
                        <c:v>0.85963276360254215</c:v>
                      </c:pt>
                      <c:pt idx="14">
                        <c:v>0.88249690258459546</c:v>
                      </c:pt>
                      <c:pt idx="15">
                        <c:v>0.90370707787319604</c:v>
                      </c:pt>
                      <c:pt idx="16">
                        <c:v>0.92311634638663598</c:v>
                      </c:pt>
                      <c:pt idx="17">
                        <c:v>0.94058806336434209</c:v>
                      </c:pt>
                      <c:pt idx="18">
                        <c:v>0.95599748183309996</c:v>
                      </c:pt>
                      <c:pt idx="19">
                        <c:v>0.96923323447634413</c:v>
                      </c:pt>
                      <c:pt idx="20">
                        <c:v>0.98019867330675536</c:v>
                      </c:pt>
                      <c:pt idx="21">
                        <c:v>0.98881304461123309</c:v>
                      </c:pt>
                      <c:pt idx="22">
                        <c:v>0.99501247919268232</c:v>
                      </c:pt>
                      <c:pt idx="23">
                        <c:v>0.99875078092458092</c:v>
                      </c:pt>
                      <c:pt idx="24">
                        <c:v>1</c:v>
                      </c:pt>
                      <c:pt idx="25">
                        <c:v>0.99875078092458081</c:v>
                      </c:pt>
                      <c:pt idx="26">
                        <c:v>0.99501247919268232</c:v>
                      </c:pt>
                      <c:pt idx="27">
                        <c:v>0.98881304461123298</c:v>
                      </c:pt>
                      <c:pt idx="28">
                        <c:v>0.98019867330675525</c:v>
                      </c:pt>
                      <c:pt idx="29">
                        <c:v>0.96923323447634391</c:v>
                      </c:pt>
                      <c:pt idx="30">
                        <c:v>0.95599748183309974</c:v>
                      </c:pt>
                      <c:pt idx="31">
                        <c:v>0.94058806336434186</c:v>
                      </c:pt>
                      <c:pt idx="32">
                        <c:v>0.92311634638663553</c:v>
                      </c:pt>
                      <c:pt idx="33">
                        <c:v>0.90370707787319593</c:v>
                      </c:pt>
                      <c:pt idx="34">
                        <c:v>0.88249690258459523</c:v>
                      </c:pt>
                      <c:pt idx="35">
                        <c:v>0.85963276360254193</c:v>
                      </c:pt>
                      <c:pt idx="36">
                        <c:v>0.83527021141127167</c:v>
                      </c:pt>
                      <c:pt idx="37">
                        <c:v>0.80957164866788645</c:v>
                      </c:pt>
                      <c:pt idx="38">
                        <c:v>0.7827045382418677</c:v>
                      </c:pt>
                      <c:pt idx="39">
                        <c:v>0.75483960198900679</c:v>
                      </c:pt>
                      <c:pt idx="40">
                        <c:v>0.72614903707369038</c:v>
                      </c:pt>
                    </c:numCache>
                  </c:numRef>
                </c:val>
                <c:smooth val="1"/>
                <c:extLst>
                  <c:ext xmlns:c16="http://schemas.microsoft.com/office/drawing/2014/chart" uri="{C3380CC4-5D6E-409C-BE32-E72D297353CC}">
                    <c16:uniqueId val="{00000001-B7CB-4E37-A657-241B1E85BA02}"/>
                  </c:ext>
                </c:extLst>
              </c15:ser>
            </c15:filteredLineSeries>
          </c:ext>
        </c:extLst>
      </c:lineChart>
      <c:catAx>
        <c:axId val="135082388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Arial" panose="020B0604020202020204" pitchFamily="34" charset="0"/>
                  </a:defRPr>
                </a:pPr>
                <a:r>
                  <a:rPr lang="en-US" sz="1400">
                    <a:solidFill>
                      <a:schemeClr val="tx1"/>
                    </a:solidFill>
                    <a:latin typeface="Avenir Next LT Pro Light" panose="020B0304020202020204" pitchFamily="34" charset="0"/>
                    <a:cs typeface="Arial" panose="020B0604020202020204" pitchFamily="34" charset="0"/>
                  </a:rPr>
                  <a:t>Salinity</a:t>
                </a:r>
              </a:p>
            </c:rich>
          </c:tx>
          <c:layout>
            <c:manualLayout>
              <c:xMode val="edge"/>
              <c:yMode val="edge"/>
              <c:x val="0.48591043307086612"/>
              <c:y val="0.89579341644794397"/>
            </c:manualLayout>
          </c:layout>
          <c:overlay val="0"/>
          <c:spPr>
            <a:noFill/>
            <a:ln>
              <a:noFill/>
            </a:ln>
            <a:effectLst/>
          </c:spPr>
        </c:title>
        <c:numFmt formatCode="General" sourceLinked="0"/>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350820528"/>
        <c:crosses val="autoZero"/>
        <c:auto val="1"/>
        <c:lblAlgn val="ctr"/>
        <c:lblOffset val="100"/>
        <c:tickMarkSkip val="8"/>
        <c:noMultiLvlLbl val="0"/>
      </c:catAx>
      <c:valAx>
        <c:axId val="1350820528"/>
        <c:scaling>
          <c:orientation val="minMax"/>
          <c:max val="1.0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Arial" panose="020B0604020202020204" pitchFamily="34" charset="0"/>
                  </a:defRPr>
                </a:pPr>
                <a:r>
                  <a:rPr lang="en-US" sz="1400" dirty="0">
                    <a:solidFill>
                      <a:schemeClr val="tx1"/>
                    </a:solidFill>
                    <a:latin typeface="Avenir Next LT Pro Light" panose="020B0304020202020204" pitchFamily="34" charset="0"/>
                    <a:cs typeface="Arial" panose="020B0604020202020204" pitchFamily="34" charset="0"/>
                  </a:rPr>
                  <a:t>Proportion</a:t>
                </a:r>
                <a:r>
                  <a:rPr lang="en-US" sz="1400" baseline="0" dirty="0">
                    <a:solidFill>
                      <a:schemeClr val="tx1"/>
                    </a:solidFill>
                    <a:latin typeface="Avenir Next LT Pro Light" panose="020B0304020202020204" pitchFamily="34" charset="0"/>
                    <a:cs typeface="Arial" panose="020B0604020202020204" pitchFamily="34" charset="0"/>
                  </a:rPr>
                  <a:t> </a:t>
                </a:r>
                <a:r>
                  <a:rPr lang="en-US" sz="1400" dirty="0">
                    <a:solidFill>
                      <a:schemeClr val="tx1"/>
                    </a:solidFill>
                    <a:latin typeface="Avenir Next LT Pro Light" panose="020B0304020202020204" pitchFamily="34" charset="0"/>
                    <a:cs typeface="Arial" panose="020B0604020202020204" pitchFamily="34" charset="0"/>
                  </a:rPr>
                  <a:t> Juvenile Survivorship</a:t>
                </a:r>
              </a:p>
            </c:rich>
          </c:tx>
          <c:layout>
            <c:manualLayout>
              <c:xMode val="edge"/>
              <c:yMode val="edge"/>
              <c:x val="1.1632217847769029E-2"/>
              <c:y val="0.19192831364829399"/>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crossAx val="1350823888"/>
        <c:crosses val="autoZero"/>
        <c:crossBetween val="midCat"/>
        <c:majorUnit val="0.2"/>
      </c:valAx>
    </c:plotArea>
    <c:plotVisOnly val="1"/>
    <c:dispBlanksAs val="gap"/>
    <c:showDLblsOverMax val="0"/>
    <c:extLst/>
  </c:chart>
  <c:spPr>
    <a:ln w="12700">
      <a:solidFill>
        <a:schemeClr val="tx1"/>
      </a:solidFill>
    </a:ln>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kumimoji="0" lang="en-US" sz="2000" b="0" i="1" u="none" strike="noStrike" kern="1200" cap="none" spc="0" normalizeH="0" baseline="0" noProof="0" dirty="0">
                <a:ln>
                  <a:noFill/>
                </a:ln>
                <a:solidFill>
                  <a:sysClr val="windowText" lastClr="000000"/>
                </a:solidFill>
                <a:effectLst/>
                <a:uLnTx/>
                <a:uFillTx/>
                <a:latin typeface="Century Gothic" panose="020B0502020202020204" pitchFamily="34" charset="0"/>
                <a:cs typeface="Arial" panose="020B0604020202020204" pitchFamily="34" charset="0"/>
              </a:rPr>
              <a:t>B. glandula</a:t>
            </a:r>
            <a:r>
              <a:rPr kumimoji="0" lang="en-US" sz="2000" b="0" i="0" u="none" strike="noStrike" kern="1200" cap="none" spc="0" normalizeH="0" baseline="0" noProof="0" dirty="0">
                <a:ln>
                  <a:noFill/>
                </a:ln>
                <a:solidFill>
                  <a:sysClr val="windowText" lastClr="000000"/>
                </a:solidFill>
                <a:effectLst/>
                <a:uLnTx/>
                <a:uFillTx/>
                <a:latin typeface="Century Gothic" panose="020B0502020202020204" pitchFamily="34" charset="0"/>
                <a:cs typeface="Arial" panose="020B0604020202020204" pitchFamily="34" charset="0"/>
              </a:rPr>
              <a:t> Population Fluctuations over 30 years</a:t>
            </a:r>
            <a:endParaRPr kumimoji="0" lang="en-US" sz="2000" b="0" i="1" u="none" strike="noStrike" kern="1200" cap="none" spc="0" normalizeH="0" baseline="0" noProof="0" dirty="0">
              <a:ln>
                <a:noFill/>
              </a:ln>
              <a:solidFill>
                <a:sysClr val="windowText" lastClr="000000"/>
              </a:solidFill>
              <a:effectLst/>
              <a:uLnTx/>
              <a:uFillTx/>
              <a:latin typeface="Century Gothic" panose="020B0502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776997469910849E-2"/>
          <c:y val="0.14101625454712899"/>
          <c:w val="0.87390768721477385"/>
          <c:h val="0.60035133766173965"/>
        </c:manualLayout>
      </c:layout>
      <c:lineChart>
        <c:grouping val="standard"/>
        <c:varyColors val="0"/>
        <c:ser>
          <c:idx val="4"/>
          <c:order val="0"/>
          <c:tx>
            <c:strRef>
              <c:f>Sheet2!$O$1</c:f>
              <c:strCache>
                <c:ptCount val="1"/>
                <c:pt idx="0">
                  <c:v>Continuous Reproduction</c:v>
                </c:pt>
              </c:strCache>
            </c:strRef>
          </c:tx>
          <c:spPr>
            <a:ln w="28575" cap="rnd">
              <a:solidFill>
                <a:schemeClr val="accent2"/>
              </a:solidFill>
              <a:round/>
            </a:ln>
            <a:effectLst/>
          </c:spPr>
          <c:marker>
            <c:symbol val="none"/>
          </c:marker>
          <c:dPt>
            <c:idx val="1"/>
            <c:marker>
              <c:symbol val="none"/>
            </c:marker>
            <c:bubble3D val="0"/>
            <c:extLst>
              <c:ext xmlns:c16="http://schemas.microsoft.com/office/drawing/2014/chart" uri="{C3380CC4-5D6E-409C-BE32-E72D297353CC}">
                <c16:uniqueId val="{00000002-E8F1-400A-8D6E-15A5ACC36854}"/>
              </c:ext>
            </c:extLst>
          </c:dPt>
          <c:cat>
            <c:numRef>
              <c:f>Sheet2!$K$2:$K$363</c:f>
              <c:numCache>
                <c:formatCode>0</c:formatCode>
                <c:ptCount val="362"/>
                <c:pt idx="0">
                  <c:v>-0.41666700000000001</c:v>
                </c:pt>
                <c:pt idx="1">
                  <c:v>-0.33333299999999999</c:v>
                </c:pt>
                <c:pt idx="2">
                  <c:v>-0.25</c:v>
                </c:pt>
                <c:pt idx="3">
                  <c:v>-0.16666700000000001</c:v>
                </c:pt>
                <c:pt idx="4">
                  <c:v>-8.3333299999999999E-2</c:v>
                </c:pt>
                <c:pt idx="5">
                  <c:v>0</c:v>
                </c:pt>
                <c:pt idx="6">
                  <c:v>8.3333299999999999E-2</c:v>
                </c:pt>
                <c:pt idx="7">
                  <c:v>0.16666700000000001</c:v>
                </c:pt>
                <c:pt idx="8">
                  <c:v>0.25</c:v>
                </c:pt>
                <c:pt idx="9">
                  <c:v>0.33333299999999999</c:v>
                </c:pt>
                <c:pt idx="10">
                  <c:v>0.41666700000000001</c:v>
                </c:pt>
                <c:pt idx="11">
                  <c:v>0.5</c:v>
                </c:pt>
                <c:pt idx="12">
                  <c:v>0.58333299999999999</c:v>
                </c:pt>
                <c:pt idx="13">
                  <c:v>0.66666700000000001</c:v>
                </c:pt>
                <c:pt idx="14">
                  <c:v>0.75</c:v>
                </c:pt>
                <c:pt idx="15">
                  <c:v>0.83333299999999999</c:v>
                </c:pt>
                <c:pt idx="16">
                  <c:v>0.91666700000000001</c:v>
                </c:pt>
                <c:pt idx="17">
                  <c:v>1</c:v>
                </c:pt>
                <c:pt idx="18">
                  <c:v>1.0833299999999999</c:v>
                </c:pt>
                <c:pt idx="19">
                  <c:v>1.1666700000000001</c:v>
                </c:pt>
                <c:pt idx="20">
                  <c:v>1.25</c:v>
                </c:pt>
                <c:pt idx="21">
                  <c:v>1.3333299999999999</c:v>
                </c:pt>
                <c:pt idx="22">
                  <c:v>1.4166700000000001</c:v>
                </c:pt>
                <c:pt idx="23">
                  <c:v>1.5</c:v>
                </c:pt>
                <c:pt idx="24">
                  <c:v>1.5833299999999999</c:v>
                </c:pt>
                <c:pt idx="25">
                  <c:v>1.6666700000000001</c:v>
                </c:pt>
                <c:pt idx="26">
                  <c:v>1.75</c:v>
                </c:pt>
                <c:pt idx="27">
                  <c:v>1.8333299999999999</c:v>
                </c:pt>
                <c:pt idx="28">
                  <c:v>1.9166700000000001</c:v>
                </c:pt>
                <c:pt idx="29">
                  <c:v>2</c:v>
                </c:pt>
                <c:pt idx="30">
                  <c:v>2.0833300000000001</c:v>
                </c:pt>
                <c:pt idx="31">
                  <c:v>2.1666699999999999</c:v>
                </c:pt>
                <c:pt idx="32">
                  <c:v>2.25</c:v>
                </c:pt>
                <c:pt idx="33">
                  <c:v>2.3333300000000001</c:v>
                </c:pt>
                <c:pt idx="34">
                  <c:v>2.4166699999999999</c:v>
                </c:pt>
                <c:pt idx="35">
                  <c:v>2.5</c:v>
                </c:pt>
                <c:pt idx="36">
                  <c:v>2.5833300000000001</c:v>
                </c:pt>
                <c:pt idx="37">
                  <c:v>2.6666699999999999</c:v>
                </c:pt>
                <c:pt idx="38">
                  <c:v>2.75</c:v>
                </c:pt>
                <c:pt idx="39">
                  <c:v>2.8333300000000001</c:v>
                </c:pt>
                <c:pt idx="40">
                  <c:v>2.9166699999999999</c:v>
                </c:pt>
                <c:pt idx="41">
                  <c:v>3</c:v>
                </c:pt>
                <c:pt idx="42">
                  <c:v>3.0833300000000001</c:v>
                </c:pt>
                <c:pt idx="43">
                  <c:v>3.1666699999999999</c:v>
                </c:pt>
                <c:pt idx="44">
                  <c:v>3.25</c:v>
                </c:pt>
                <c:pt idx="45">
                  <c:v>3.3333300000000001</c:v>
                </c:pt>
                <c:pt idx="46">
                  <c:v>3.4166699999999999</c:v>
                </c:pt>
                <c:pt idx="47">
                  <c:v>3.5</c:v>
                </c:pt>
                <c:pt idx="48">
                  <c:v>3.5833300000000001</c:v>
                </c:pt>
                <c:pt idx="49">
                  <c:v>3.6666699999999999</c:v>
                </c:pt>
                <c:pt idx="50">
                  <c:v>3.75</c:v>
                </c:pt>
                <c:pt idx="51">
                  <c:v>3.8333300000000001</c:v>
                </c:pt>
                <c:pt idx="52">
                  <c:v>3.9166699999999999</c:v>
                </c:pt>
                <c:pt idx="53">
                  <c:v>4</c:v>
                </c:pt>
                <c:pt idx="54">
                  <c:v>4.0833300000000001</c:v>
                </c:pt>
                <c:pt idx="55">
                  <c:v>4.1666699999999999</c:v>
                </c:pt>
                <c:pt idx="56">
                  <c:v>4.25</c:v>
                </c:pt>
                <c:pt idx="57">
                  <c:v>4.3333300000000001</c:v>
                </c:pt>
                <c:pt idx="58">
                  <c:v>4.4166699999999999</c:v>
                </c:pt>
                <c:pt idx="59">
                  <c:v>4.5</c:v>
                </c:pt>
                <c:pt idx="60">
                  <c:v>4.5833300000000001</c:v>
                </c:pt>
                <c:pt idx="61">
                  <c:v>4.6666699999999999</c:v>
                </c:pt>
                <c:pt idx="62">
                  <c:v>4.75</c:v>
                </c:pt>
                <c:pt idx="63">
                  <c:v>4.8333300000000001</c:v>
                </c:pt>
                <c:pt idx="64">
                  <c:v>4.9166699999999999</c:v>
                </c:pt>
                <c:pt idx="65">
                  <c:v>5</c:v>
                </c:pt>
                <c:pt idx="66">
                  <c:v>5.0833300000000001</c:v>
                </c:pt>
                <c:pt idx="67">
                  <c:v>5.1666699999999999</c:v>
                </c:pt>
                <c:pt idx="68">
                  <c:v>5.25</c:v>
                </c:pt>
                <c:pt idx="69">
                  <c:v>5.3333300000000001</c:v>
                </c:pt>
                <c:pt idx="70">
                  <c:v>5.4166699999999999</c:v>
                </c:pt>
                <c:pt idx="71">
                  <c:v>5.5</c:v>
                </c:pt>
                <c:pt idx="72">
                  <c:v>5.5833300000000001</c:v>
                </c:pt>
                <c:pt idx="73">
                  <c:v>5.6666699999999999</c:v>
                </c:pt>
                <c:pt idx="74">
                  <c:v>5.75</c:v>
                </c:pt>
                <c:pt idx="75">
                  <c:v>5.8333300000000001</c:v>
                </c:pt>
                <c:pt idx="76">
                  <c:v>5.9166699999999999</c:v>
                </c:pt>
                <c:pt idx="77">
                  <c:v>6</c:v>
                </c:pt>
                <c:pt idx="78">
                  <c:v>6.0833300000000001</c:v>
                </c:pt>
                <c:pt idx="79">
                  <c:v>6.1666699999999999</c:v>
                </c:pt>
                <c:pt idx="80">
                  <c:v>6.25</c:v>
                </c:pt>
                <c:pt idx="81">
                  <c:v>6.3333300000000001</c:v>
                </c:pt>
                <c:pt idx="82">
                  <c:v>6.4166699999999999</c:v>
                </c:pt>
                <c:pt idx="83">
                  <c:v>6.5</c:v>
                </c:pt>
                <c:pt idx="84">
                  <c:v>6.5833300000000001</c:v>
                </c:pt>
                <c:pt idx="85">
                  <c:v>6.6666699999999999</c:v>
                </c:pt>
                <c:pt idx="86">
                  <c:v>6.75</c:v>
                </c:pt>
                <c:pt idx="87">
                  <c:v>6.8333300000000001</c:v>
                </c:pt>
                <c:pt idx="88">
                  <c:v>6.9166699999999999</c:v>
                </c:pt>
                <c:pt idx="89">
                  <c:v>7</c:v>
                </c:pt>
                <c:pt idx="90">
                  <c:v>7.0833300000000001</c:v>
                </c:pt>
                <c:pt idx="91">
                  <c:v>7.1666699999999999</c:v>
                </c:pt>
                <c:pt idx="92">
                  <c:v>7.25</c:v>
                </c:pt>
                <c:pt idx="93">
                  <c:v>7.3333300000000001</c:v>
                </c:pt>
                <c:pt idx="94">
                  <c:v>7.4166699999999999</c:v>
                </c:pt>
                <c:pt idx="95">
                  <c:v>7.5</c:v>
                </c:pt>
                <c:pt idx="96">
                  <c:v>7.5833300000000001</c:v>
                </c:pt>
                <c:pt idx="97">
                  <c:v>7.6666699999999999</c:v>
                </c:pt>
                <c:pt idx="98">
                  <c:v>7.75</c:v>
                </c:pt>
                <c:pt idx="99">
                  <c:v>7.8333300000000001</c:v>
                </c:pt>
                <c:pt idx="100">
                  <c:v>7.9166699999999999</c:v>
                </c:pt>
                <c:pt idx="101">
                  <c:v>8</c:v>
                </c:pt>
                <c:pt idx="102">
                  <c:v>8.0833300000000001</c:v>
                </c:pt>
                <c:pt idx="103">
                  <c:v>8.1666699999999999</c:v>
                </c:pt>
                <c:pt idx="104">
                  <c:v>8.25</c:v>
                </c:pt>
                <c:pt idx="105">
                  <c:v>8.3333300000000001</c:v>
                </c:pt>
                <c:pt idx="106">
                  <c:v>8.4166699999999999</c:v>
                </c:pt>
                <c:pt idx="107">
                  <c:v>8.5</c:v>
                </c:pt>
                <c:pt idx="108">
                  <c:v>8.5833300000000001</c:v>
                </c:pt>
                <c:pt idx="109">
                  <c:v>8.6666699999999999</c:v>
                </c:pt>
                <c:pt idx="110">
                  <c:v>8.75</c:v>
                </c:pt>
                <c:pt idx="111">
                  <c:v>8.8333300000000001</c:v>
                </c:pt>
                <c:pt idx="112">
                  <c:v>8.9166699999999999</c:v>
                </c:pt>
                <c:pt idx="113">
                  <c:v>9</c:v>
                </c:pt>
                <c:pt idx="114">
                  <c:v>9.0833300000000001</c:v>
                </c:pt>
                <c:pt idx="115">
                  <c:v>9.1666699999999999</c:v>
                </c:pt>
                <c:pt idx="116">
                  <c:v>9.25</c:v>
                </c:pt>
                <c:pt idx="117">
                  <c:v>9.3333300000000001</c:v>
                </c:pt>
                <c:pt idx="118">
                  <c:v>9.4166699999999999</c:v>
                </c:pt>
                <c:pt idx="119">
                  <c:v>9.5</c:v>
                </c:pt>
                <c:pt idx="120">
                  <c:v>9.5833300000000001</c:v>
                </c:pt>
                <c:pt idx="121">
                  <c:v>9.6666699999999999</c:v>
                </c:pt>
                <c:pt idx="122">
                  <c:v>9.75</c:v>
                </c:pt>
                <c:pt idx="123">
                  <c:v>9.8333300000000001</c:v>
                </c:pt>
                <c:pt idx="124">
                  <c:v>9.9166699999999999</c:v>
                </c:pt>
                <c:pt idx="125">
                  <c:v>10</c:v>
                </c:pt>
                <c:pt idx="126">
                  <c:v>10.083299999999999</c:v>
                </c:pt>
                <c:pt idx="127">
                  <c:v>10.166700000000001</c:v>
                </c:pt>
                <c:pt idx="128">
                  <c:v>10.25</c:v>
                </c:pt>
                <c:pt idx="129">
                  <c:v>10.333299999999999</c:v>
                </c:pt>
                <c:pt idx="130">
                  <c:v>10.416700000000001</c:v>
                </c:pt>
                <c:pt idx="131">
                  <c:v>10.5</c:v>
                </c:pt>
                <c:pt idx="132">
                  <c:v>10.583299999999999</c:v>
                </c:pt>
                <c:pt idx="133">
                  <c:v>10.666700000000001</c:v>
                </c:pt>
                <c:pt idx="134">
                  <c:v>10.75</c:v>
                </c:pt>
                <c:pt idx="135">
                  <c:v>10.833299999999999</c:v>
                </c:pt>
                <c:pt idx="136">
                  <c:v>10.916700000000001</c:v>
                </c:pt>
                <c:pt idx="137">
                  <c:v>11</c:v>
                </c:pt>
                <c:pt idx="138">
                  <c:v>11.083299999999999</c:v>
                </c:pt>
                <c:pt idx="139">
                  <c:v>11.166700000000001</c:v>
                </c:pt>
                <c:pt idx="140">
                  <c:v>11.25</c:v>
                </c:pt>
                <c:pt idx="141">
                  <c:v>11.333299999999999</c:v>
                </c:pt>
                <c:pt idx="142">
                  <c:v>11.416700000000001</c:v>
                </c:pt>
                <c:pt idx="143">
                  <c:v>11.5</c:v>
                </c:pt>
                <c:pt idx="144">
                  <c:v>11.583299999999999</c:v>
                </c:pt>
                <c:pt idx="145">
                  <c:v>11.666700000000001</c:v>
                </c:pt>
                <c:pt idx="146">
                  <c:v>11.75</c:v>
                </c:pt>
                <c:pt idx="147">
                  <c:v>11.833299999999999</c:v>
                </c:pt>
                <c:pt idx="148">
                  <c:v>11.916700000000001</c:v>
                </c:pt>
                <c:pt idx="149">
                  <c:v>12</c:v>
                </c:pt>
                <c:pt idx="150">
                  <c:v>12.083299999999999</c:v>
                </c:pt>
                <c:pt idx="151">
                  <c:v>12.166700000000001</c:v>
                </c:pt>
                <c:pt idx="152">
                  <c:v>12.25</c:v>
                </c:pt>
                <c:pt idx="153">
                  <c:v>12.333299999999999</c:v>
                </c:pt>
                <c:pt idx="154">
                  <c:v>12.416700000000001</c:v>
                </c:pt>
                <c:pt idx="155">
                  <c:v>12.5</c:v>
                </c:pt>
                <c:pt idx="156">
                  <c:v>12.583299999999999</c:v>
                </c:pt>
                <c:pt idx="157">
                  <c:v>12.666700000000001</c:v>
                </c:pt>
                <c:pt idx="158">
                  <c:v>12.75</c:v>
                </c:pt>
                <c:pt idx="159">
                  <c:v>12.833299999999999</c:v>
                </c:pt>
                <c:pt idx="160">
                  <c:v>12.916700000000001</c:v>
                </c:pt>
                <c:pt idx="161">
                  <c:v>13</c:v>
                </c:pt>
                <c:pt idx="162">
                  <c:v>13.083299999999999</c:v>
                </c:pt>
                <c:pt idx="163">
                  <c:v>13.166700000000001</c:v>
                </c:pt>
                <c:pt idx="164">
                  <c:v>13.25</c:v>
                </c:pt>
                <c:pt idx="165">
                  <c:v>13.333299999999999</c:v>
                </c:pt>
                <c:pt idx="166">
                  <c:v>13.416700000000001</c:v>
                </c:pt>
                <c:pt idx="167">
                  <c:v>13.5</c:v>
                </c:pt>
                <c:pt idx="168">
                  <c:v>13.583299999999999</c:v>
                </c:pt>
                <c:pt idx="169">
                  <c:v>13.666700000000001</c:v>
                </c:pt>
                <c:pt idx="170">
                  <c:v>13.75</c:v>
                </c:pt>
                <c:pt idx="171">
                  <c:v>13.833299999999999</c:v>
                </c:pt>
                <c:pt idx="172">
                  <c:v>13.916700000000001</c:v>
                </c:pt>
                <c:pt idx="173">
                  <c:v>14</c:v>
                </c:pt>
                <c:pt idx="174">
                  <c:v>14.083299999999999</c:v>
                </c:pt>
                <c:pt idx="175">
                  <c:v>14.166700000000001</c:v>
                </c:pt>
                <c:pt idx="176">
                  <c:v>14.25</c:v>
                </c:pt>
                <c:pt idx="177">
                  <c:v>14.333299999999999</c:v>
                </c:pt>
                <c:pt idx="178">
                  <c:v>14.416700000000001</c:v>
                </c:pt>
                <c:pt idx="179">
                  <c:v>14.5</c:v>
                </c:pt>
                <c:pt idx="180">
                  <c:v>14.583299999999999</c:v>
                </c:pt>
                <c:pt idx="181">
                  <c:v>14.666700000000001</c:v>
                </c:pt>
                <c:pt idx="182">
                  <c:v>14.75</c:v>
                </c:pt>
                <c:pt idx="183">
                  <c:v>14.833299999999999</c:v>
                </c:pt>
                <c:pt idx="184">
                  <c:v>14.916700000000001</c:v>
                </c:pt>
                <c:pt idx="185">
                  <c:v>15</c:v>
                </c:pt>
                <c:pt idx="186">
                  <c:v>15.083299999999999</c:v>
                </c:pt>
                <c:pt idx="187">
                  <c:v>15.166700000000001</c:v>
                </c:pt>
                <c:pt idx="188">
                  <c:v>15.25</c:v>
                </c:pt>
                <c:pt idx="189">
                  <c:v>15.333299999999999</c:v>
                </c:pt>
                <c:pt idx="190">
                  <c:v>15.416700000000001</c:v>
                </c:pt>
                <c:pt idx="191">
                  <c:v>15.5</c:v>
                </c:pt>
                <c:pt idx="192">
                  <c:v>15.583299999999999</c:v>
                </c:pt>
                <c:pt idx="193">
                  <c:v>15.666700000000001</c:v>
                </c:pt>
                <c:pt idx="194">
                  <c:v>15.75</c:v>
                </c:pt>
                <c:pt idx="195">
                  <c:v>15.833299999999999</c:v>
                </c:pt>
                <c:pt idx="196">
                  <c:v>15.916700000000001</c:v>
                </c:pt>
                <c:pt idx="197">
                  <c:v>16</c:v>
                </c:pt>
                <c:pt idx="198">
                  <c:v>16.083300000000001</c:v>
                </c:pt>
                <c:pt idx="199">
                  <c:v>16.166699999999999</c:v>
                </c:pt>
                <c:pt idx="200">
                  <c:v>16.25</c:v>
                </c:pt>
                <c:pt idx="201">
                  <c:v>16.333300000000001</c:v>
                </c:pt>
                <c:pt idx="202">
                  <c:v>16.416699999999999</c:v>
                </c:pt>
                <c:pt idx="203">
                  <c:v>16.5</c:v>
                </c:pt>
                <c:pt idx="204">
                  <c:v>16.583300000000001</c:v>
                </c:pt>
                <c:pt idx="205">
                  <c:v>16.666699999999999</c:v>
                </c:pt>
                <c:pt idx="206">
                  <c:v>16.75</c:v>
                </c:pt>
                <c:pt idx="207">
                  <c:v>16.833300000000001</c:v>
                </c:pt>
                <c:pt idx="208">
                  <c:v>16.916699999999999</c:v>
                </c:pt>
                <c:pt idx="209">
                  <c:v>17</c:v>
                </c:pt>
                <c:pt idx="210">
                  <c:v>17.083300000000001</c:v>
                </c:pt>
                <c:pt idx="211">
                  <c:v>17.166699999999999</c:v>
                </c:pt>
                <c:pt idx="212">
                  <c:v>17.25</c:v>
                </c:pt>
                <c:pt idx="213">
                  <c:v>17.333300000000001</c:v>
                </c:pt>
                <c:pt idx="214">
                  <c:v>17.416699999999999</c:v>
                </c:pt>
                <c:pt idx="215">
                  <c:v>17.5</c:v>
                </c:pt>
                <c:pt idx="216">
                  <c:v>17.583300000000001</c:v>
                </c:pt>
                <c:pt idx="217">
                  <c:v>17.666699999999999</c:v>
                </c:pt>
                <c:pt idx="218">
                  <c:v>17.75</c:v>
                </c:pt>
                <c:pt idx="219">
                  <c:v>17.833300000000001</c:v>
                </c:pt>
                <c:pt idx="220">
                  <c:v>17.916699999999999</c:v>
                </c:pt>
                <c:pt idx="221">
                  <c:v>18</c:v>
                </c:pt>
                <c:pt idx="222">
                  <c:v>18.083300000000001</c:v>
                </c:pt>
                <c:pt idx="223">
                  <c:v>18.166699999999999</c:v>
                </c:pt>
                <c:pt idx="224">
                  <c:v>18.25</c:v>
                </c:pt>
                <c:pt idx="225">
                  <c:v>18.333300000000001</c:v>
                </c:pt>
                <c:pt idx="226">
                  <c:v>18.416699999999999</c:v>
                </c:pt>
                <c:pt idx="227">
                  <c:v>18.5</c:v>
                </c:pt>
                <c:pt idx="228">
                  <c:v>18.583300000000001</c:v>
                </c:pt>
                <c:pt idx="229">
                  <c:v>18.666699999999999</c:v>
                </c:pt>
                <c:pt idx="230">
                  <c:v>18.75</c:v>
                </c:pt>
                <c:pt idx="231">
                  <c:v>18.833300000000001</c:v>
                </c:pt>
                <c:pt idx="232">
                  <c:v>18.916699999999999</c:v>
                </c:pt>
                <c:pt idx="233">
                  <c:v>19</c:v>
                </c:pt>
                <c:pt idx="234">
                  <c:v>19.083300000000001</c:v>
                </c:pt>
                <c:pt idx="235">
                  <c:v>19.166699999999999</c:v>
                </c:pt>
                <c:pt idx="236">
                  <c:v>19.25</c:v>
                </c:pt>
                <c:pt idx="237">
                  <c:v>19.333300000000001</c:v>
                </c:pt>
                <c:pt idx="238">
                  <c:v>19.416699999999999</c:v>
                </c:pt>
                <c:pt idx="239">
                  <c:v>19.5</c:v>
                </c:pt>
                <c:pt idx="240">
                  <c:v>19.583300000000001</c:v>
                </c:pt>
                <c:pt idx="241">
                  <c:v>19.666699999999999</c:v>
                </c:pt>
                <c:pt idx="242">
                  <c:v>19.75</c:v>
                </c:pt>
                <c:pt idx="243">
                  <c:v>19.833300000000001</c:v>
                </c:pt>
                <c:pt idx="244">
                  <c:v>19.916699999999999</c:v>
                </c:pt>
                <c:pt idx="245">
                  <c:v>20</c:v>
                </c:pt>
                <c:pt idx="246">
                  <c:v>20.083300000000001</c:v>
                </c:pt>
                <c:pt idx="247">
                  <c:v>20.166699999999999</c:v>
                </c:pt>
                <c:pt idx="248">
                  <c:v>20.25</c:v>
                </c:pt>
                <c:pt idx="249">
                  <c:v>20.333300000000001</c:v>
                </c:pt>
                <c:pt idx="250">
                  <c:v>20.416699999999999</c:v>
                </c:pt>
                <c:pt idx="251">
                  <c:v>20.5</c:v>
                </c:pt>
                <c:pt idx="252">
                  <c:v>20.583300000000001</c:v>
                </c:pt>
                <c:pt idx="253">
                  <c:v>20.666699999999999</c:v>
                </c:pt>
                <c:pt idx="254">
                  <c:v>20.75</c:v>
                </c:pt>
                <c:pt idx="255">
                  <c:v>20.833300000000001</c:v>
                </c:pt>
                <c:pt idx="256">
                  <c:v>20.916699999999999</c:v>
                </c:pt>
                <c:pt idx="257">
                  <c:v>21</c:v>
                </c:pt>
                <c:pt idx="258">
                  <c:v>21.083300000000001</c:v>
                </c:pt>
                <c:pt idx="259">
                  <c:v>21.166699999999999</c:v>
                </c:pt>
                <c:pt idx="260">
                  <c:v>21.25</c:v>
                </c:pt>
                <c:pt idx="261">
                  <c:v>21.333300000000001</c:v>
                </c:pt>
                <c:pt idx="262">
                  <c:v>21.416699999999999</c:v>
                </c:pt>
                <c:pt idx="263">
                  <c:v>21.5</c:v>
                </c:pt>
                <c:pt idx="264">
                  <c:v>21.583300000000001</c:v>
                </c:pt>
                <c:pt idx="265">
                  <c:v>21.666699999999999</c:v>
                </c:pt>
                <c:pt idx="266">
                  <c:v>21.75</c:v>
                </c:pt>
                <c:pt idx="267">
                  <c:v>21.833300000000001</c:v>
                </c:pt>
                <c:pt idx="268">
                  <c:v>21.916699999999999</c:v>
                </c:pt>
                <c:pt idx="269">
                  <c:v>22</c:v>
                </c:pt>
                <c:pt idx="270">
                  <c:v>22.083300000000001</c:v>
                </c:pt>
                <c:pt idx="271">
                  <c:v>22.166699999999999</c:v>
                </c:pt>
                <c:pt idx="272">
                  <c:v>22.25</c:v>
                </c:pt>
                <c:pt idx="273">
                  <c:v>22.333300000000001</c:v>
                </c:pt>
                <c:pt idx="274">
                  <c:v>22.416699999999999</c:v>
                </c:pt>
                <c:pt idx="275">
                  <c:v>22.5</c:v>
                </c:pt>
                <c:pt idx="276">
                  <c:v>22.583300000000001</c:v>
                </c:pt>
                <c:pt idx="277">
                  <c:v>22.666699999999999</c:v>
                </c:pt>
                <c:pt idx="278">
                  <c:v>22.75</c:v>
                </c:pt>
                <c:pt idx="279">
                  <c:v>22.833300000000001</c:v>
                </c:pt>
                <c:pt idx="280">
                  <c:v>22.916699999999999</c:v>
                </c:pt>
                <c:pt idx="281">
                  <c:v>23</c:v>
                </c:pt>
                <c:pt idx="282">
                  <c:v>23.083300000000001</c:v>
                </c:pt>
                <c:pt idx="283">
                  <c:v>23.166699999999999</c:v>
                </c:pt>
                <c:pt idx="284">
                  <c:v>23.25</c:v>
                </c:pt>
                <c:pt idx="285">
                  <c:v>23.333300000000001</c:v>
                </c:pt>
                <c:pt idx="286">
                  <c:v>23.416699999999999</c:v>
                </c:pt>
                <c:pt idx="287">
                  <c:v>23.5</c:v>
                </c:pt>
                <c:pt idx="288">
                  <c:v>23.583300000000001</c:v>
                </c:pt>
                <c:pt idx="289">
                  <c:v>23.666699999999999</c:v>
                </c:pt>
                <c:pt idx="290">
                  <c:v>23.75</c:v>
                </c:pt>
                <c:pt idx="291">
                  <c:v>23.833300000000001</c:v>
                </c:pt>
                <c:pt idx="292">
                  <c:v>23.916699999999999</c:v>
                </c:pt>
                <c:pt idx="293">
                  <c:v>24</c:v>
                </c:pt>
                <c:pt idx="294">
                  <c:v>24.083300000000001</c:v>
                </c:pt>
                <c:pt idx="295">
                  <c:v>24.166699999999999</c:v>
                </c:pt>
                <c:pt idx="296">
                  <c:v>24.25</c:v>
                </c:pt>
                <c:pt idx="297">
                  <c:v>24.333300000000001</c:v>
                </c:pt>
                <c:pt idx="298">
                  <c:v>24.416699999999999</c:v>
                </c:pt>
                <c:pt idx="299">
                  <c:v>24.5</c:v>
                </c:pt>
                <c:pt idx="300">
                  <c:v>24.583300000000001</c:v>
                </c:pt>
                <c:pt idx="301">
                  <c:v>24.666699999999999</c:v>
                </c:pt>
                <c:pt idx="302">
                  <c:v>24.75</c:v>
                </c:pt>
                <c:pt idx="303">
                  <c:v>24.833300000000001</c:v>
                </c:pt>
                <c:pt idx="304">
                  <c:v>24.916699999999999</c:v>
                </c:pt>
                <c:pt idx="305">
                  <c:v>25</c:v>
                </c:pt>
                <c:pt idx="306">
                  <c:v>25.083300000000001</c:v>
                </c:pt>
                <c:pt idx="307">
                  <c:v>25.166699999999999</c:v>
                </c:pt>
                <c:pt idx="308">
                  <c:v>25.25</c:v>
                </c:pt>
                <c:pt idx="309">
                  <c:v>25.333300000000001</c:v>
                </c:pt>
                <c:pt idx="310">
                  <c:v>25.416699999999999</c:v>
                </c:pt>
                <c:pt idx="311">
                  <c:v>25.5</c:v>
                </c:pt>
                <c:pt idx="312">
                  <c:v>25.583300000000001</c:v>
                </c:pt>
                <c:pt idx="313">
                  <c:v>25.666699999999999</c:v>
                </c:pt>
                <c:pt idx="314">
                  <c:v>25.75</c:v>
                </c:pt>
                <c:pt idx="315">
                  <c:v>25.833300000000001</c:v>
                </c:pt>
                <c:pt idx="316">
                  <c:v>25.916699999999999</c:v>
                </c:pt>
                <c:pt idx="317">
                  <c:v>26</c:v>
                </c:pt>
                <c:pt idx="318">
                  <c:v>26.083300000000001</c:v>
                </c:pt>
                <c:pt idx="319">
                  <c:v>26.166699999999999</c:v>
                </c:pt>
                <c:pt idx="320">
                  <c:v>26.25</c:v>
                </c:pt>
                <c:pt idx="321">
                  <c:v>26.333300000000001</c:v>
                </c:pt>
                <c:pt idx="322">
                  <c:v>26.416699999999999</c:v>
                </c:pt>
                <c:pt idx="323">
                  <c:v>26.5</c:v>
                </c:pt>
                <c:pt idx="324">
                  <c:v>26.583300000000001</c:v>
                </c:pt>
                <c:pt idx="325">
                  <c:v>26.666699999999999</c:v>
                </c:pt>
                <c:pt idx="326">
                  <c:v>26.75</c:v>
                </c:pt>
                <c:pt idx="327">
                  <c:v>26.833300000000001</c:v>
                </c:pt>
                <c:pt idx="328">
                  <c:v>26.916699999999999</c:v>
                </c:pt>
                <c:pt idx="329">
                  <c:v>27</c:v>
                </c:pt>
                <c:pt idx="330">
                  <c:v>27.083300000000001</c:v>
                </c:pt>
                <c:pt idx="331">
                  <c:v>27.166699999999999</c:v>
                </c:pt>
                <c:pt idx="332">
                  <c:v>27.25</c:v>
                </c:pt>
                <c:pt idx="333">
                  <c:v>27.333300000000001</c:v>
                </c:pt>
                <c:pt idx="334">
                  <c:v>27.416699999999999</c:v>
                </c:pt>
                <c:pt idx="335">
                  <c:v>27.5</c:v>
                </c:pt>
                <c:pt idx="336">
                  <c:v>27.583300000000001</c:v>
                </c:pt>
                <c:pt idx="337">
                  <c:v>27.666699999999999</c:v>
                </c:pt>
                <c:pt idx="338">
                  <c:v>27.75</c:v>
                </c:pt>
                <c:pt idx="339">
                  <c:v>27.833300000000001</c:v>
                </c:pt>
                <c:pt idx="340">
                  <c:v>27.916699999999999</c:v>
                </c:pt>
                <c:pt idx="341">
                  <c:v>28</c:v>
                </c:pt>
                <c:pt idx="342">
                  <c:v>28.083300000000001</c:v>
                </c:pt>
                <c:pt idx="343">
                  <c:v>28.166699999999999</c:v>
                </c:pt>
                <c:pt idx="344">
                  <c:v>28.25</c:v>
                </c:pt>
                <c:pt idx="345">
                  <c:v>28.333300000000001</c:v>
                </c:pt>
                <c:pt idx="346">
                  <c:v>28.416699999999999</c:v>
                </c:pt>
                <c:pt idx="347">
                  <c:v>28.5</c:v>
                </c:pt>
                <c:pt idx="348">
                  <c:v>28.583300000000001</c:v>
                </c:pt>
                <c:pt idx="349">
                  <c:v>28.666699999999999</c:v>
                </c:pt>
                <c:pt idx="350">
                  <c:v>28.75</c:v>
                </c:pt>
                <c:pt idx="351">
                  <c:v>28.833300000000001</c:v>
                </c:pt>
                <c:pt idx="352">
                  <c:v>28.916699999999999</c:v>
                </c:pt>
                <c:pt idx="353">
                  <c:v>29</c:v>
                </c:pt>
                <c:pt idx="354">
                  <c:v>29.083300000000001</c:v>
                </c:pt>
                <c:pt idx="355">
                  <c:v>29.166699999999999</c:v>
                </c:pt>
                <c:pt idx="356">
                  <c:v>29.25</c:v>
                </c:pt>
                <c:pt idx="357">
                  <c:v>29.333300000000001</c:v>
                </c:pt>
                <c:pt idx="358">
                  <c:v>29.416699999999999</c:v>
                </c:pt>
                <c:pt idx="359">
                  <c:v>29.5</c:v>
                </c:pt>
                <c:pt idx="360">
                  <c:v>29.583300000000001</c:v>
                </c:pt>
                <c:pt idx="361">
                  <c:v>29.666699999999999</c:v>
                </c:pt>
              </c:numCache>
            </c:numRef>
          </c:cat>
          <c:val>
            <c:numRef>
              <c:f>Sheet2!$O$2:$O$363</c:f>
              <c:numCache>
                <c:formatCode>General</c:formatCode>
                <c:ptCount val="362"/>
                <c:pt idx="0">
                  <c:v>2976</c:v>
                </c:pt>
                <c:pt idx="1">
                  <c:v>2289</c:v>
                </c:pt>
                <c:pt idx="2">
                  <c:v>2396</c:v>
                </c:pt>
                <c:pt idx="3">
                  <c:v>2987</c:v>
                </c:pt>
                <c:pt idx="4">
                  <c:v>3761</c:v>
                </c:pt>
                <c:pt idx="5">
                  <c:v>4328</c:v>
                </c:pt>
                <c:pt idx="6">
                  <c:v>4648</c:v>
                </c:pt>
                <c:pt idx="7">
                  <c:v>4765</c:v>
                </c:pt>
                <c:pt idx="8">
                  <c:v>4534</c:v>
                </c:pt>
                <c:pt idx="9">
                  <c:v>4063</c:v>
                </c:pt>
                <c:pt idx="10">
                  <c:v>3706</c:v>
                </c:pt>
                <c:pt idx="11">
                  <c:v>3524</c:v>
                </c:pt>
                <c:pt idx="12">
                  <c:v>3526</c:v>
                </c:pt>
                <c:pt idx="13">
                  <c:v>3667</c:v>
                </c:pt>
                <c:pt idx="14">
                  <c:v>3920</c:v>
                </c:pt>
                <c:pt idx="15">
                  <c:v>4145</c:v>
                </c:pt>
                <c:pt idx="16">
                  <c:v>4288</c:v>
                </c:pt>
                <c:pt idx="17">
                  <c:v>4322</c:v>
                </c:pt>
                <c:pt idx="18">
                  <c:v>4292</c:v>
                </c:pt>
                <c:pt idx="19">
                  <c:v>4160</c:v>
                </c:pt>
                <c:pt idx="20">
                  <c:v>3991</c:v>
                </c:pt>
                <c:pt idx="21">
                  <c:v>3815</c:v>
                </c:pt>
                <c:pt idx="22">
                  <c:v>3850</c:v>
                </c:pt>
                <c:pt idx="23">
                  <c:v>4056</c:v>
                </c:pt>
                <c:pt idx="24">
                  <c:v>4122</c:v>
                </c:pt>
                <c:pt idx="25">
                  <c:v>4223</c:v>
                </c:pt>
                <c:pt idx="26">
                  <c:v>4300</c:v>
                </c:pt>
                <c:pt idx="27">
                  <c:v>4384</c:v>
                </c:pt>
                <c:pt idx="28">
                  <c:v>4314</c:v>
                </c:pt>
                <c:pt idx="29">
                  <c:v>4200</c:v>
                </c:pt>
                <c:pt idx="30">
                  <c:v>4079</c:v>
                </c:pt>
                <c:pt idx="31">
                  <c:v>4188</c:v>
                </c:pt>
                <c:pt idx="32">
                  <c:v>4172</c:v>
                </c:pt>
                <c:pt idx="33">
                  <c:v>4162</c:v>
                </c:pt>
                <c:pt idx="34">
                  <c:v>4149</c:v>
                </c:pt>
                <c:pt idx="35">
                  <c:v>4208</c:v>
                </c:pt>
                <c:pt idx="36">
                  <c:v>4238</c:v>
                </c:pt>
                <c:pt idx="37">
                  <c:v>4181</c:v>
                </c:pt>
                <c:pt idx="38">
                  <c:v>4203</c:v>
                </c:pt>
                <c:pt idx="39">
                  <c:v>4124</c:v>
                </c:pt>
                <c:pt idx="40">
                  <c:v>4069</c:v>
                </c:pt>
                <c:pt idx="41">
                  <c:v>3997</c:v>
                </c:pt>
                <c:pt idx="42">
                  <c:v>3979</c:v>
                </c:pt>
                <c:pt idx="43">
                  <c:v>4009</c:v>
                </c:pt>
                <c:pt idx="44">
                  <c:v>4069</c:v>
                </c:pt>
                <c:pt idx="45">
                  <c:v>4116</c:v>
                </c:pt>
                <c:pt idx="46">
                  <c:v>4094</c:v>
                </c:pt>
                <c:pt idx="47">
                  <c:v>4133</c:v>
                </c:pt>
                <c:pt idx="48">
                  <c:v>4181</c:v>
                </c:pt>
                <c:pt idx="49">
                  <c:v>4200</c:v>
                </c:pt>
                <c:pt idx="50">
                  <c:v>4177</c:v>
                </c:pt>
                <c:pt idx="51">
                  <c:v>4187</c:v>
                </c:pt>
                <c:pt idx="52">
                  <c:v>4136</c:v>
                </c:pt>
                <c:pt idx="53">
                  <c:v>4180</c:v>
                </c:pt>
                <c:pt idx="54">
                  <c:v>4183</c:v>
                </c:pt>
                <c:pt idx="55">
                  <c:v>4235</c:v>
                </c:pt>
                <c:pt idx="56">
                  <c:v>4152</c:v>
                </c:pt>
                <c:pt idx="57">
                  <c:v>4124</c:v>
                </c:pt>
                <c:pt idx="58">
                  <c:v>4168</c:v>
                </c:pt>
                <c:pt idx="59">
                  <c:v>4188</c:v>
                </c:pt>
                <c:pt idx="60">
                  <c:v>4132</c:v>
                </c:pt>
                <c:pt idx="61">
                  <c:v>4174</c:v>
                </c:pt>
                <c:pt idx="62">
                  <c:v>4213</c:v>
                </c:pt>
                <c:pt idx="63">
                  <c:v>4230</c:v>
                </c:pt>
                <c:pt idx="64">
                  <c:v>4257</c:v>
                </c:pt>
                <c:pt idx="65">
                  <c:v>4208</c:v>
                </c:pt>
                <c:pt idx="66">
                  <c:v>4218</c:v>
                </c:pt>
                <c:pt idx="67">
                  <c:v>4275</c:v>
                </c:pt>
                <c:pt idx="68">
                  <c:v>4223</c:v>
                </c:pt>
                <c:pt idx="69">
                  <c:v>4209</c:v>
                </c:pt>
                <c:pt idx="70">
                  <c:v>4150</c:v>
                </c:pt>
                <c:pt idx="71">
                  <c:v>4135</c:v>
                </c:pt>
                <c:pt idx="72">
                  <c:v>4059</c:v>
                </c:pt>
                <c:pt idx="73">
                  <c:v>4064</c:v>
                </c:pt>
                <c:pt idx="74">
                  <c:v>4067</c:v>
                </c:pt>
                <c:pt idx="75">
                  <c:v>3998</c:v>
                </c:pt>
                <c:pt idx="76">
                  <c:v>4008</c:v>
                </c:pt>
                <c:pt idx="77">
                  <c:v>4133</c:v>
                </c:pt>
                <c:pt idx="78">
                  <c:v>4164</c:v>
                </c:pt>
                <c:pt idx="79">
                  <c:v>4173</c:v>
                </c:pt>
                <c:pt idx="80">
                  <c:v>4209</c:v>
                </c:pt>
                <c:pt idx="81">
                  <c:v>4126</c:v>
                </c:pt>
                <c:pt idx="82">
                  <c:v>4110</c:v>
                </c:pt>
                <c:pt idx="83">
                  <c:v>4172</c:v>
                </c:pt>
                <c:pt idx="84">
                  <c:v>4218</c:v>
                </c:pt>
                <c:pt idx="85">
                  <c:v>4256</c:v>
                </c:pt>
                <c:pt idx="86">
                  <c:v>4219</c:v>
                </c:pt>
                <c:pt idx="87">
                  <c:v>4195</c:v>
                </c:pt>
                <c:pt idx="88">
                  <c:v>4192</c:v>
                </c:pt>
                <c:pt idx="89">
                  <c:v>4134</c:v>
                </c:pt>
                <c:pt idx="90">
                  <c:v>4135</c:v>
                </c:pt>
                <c:pt idx="91">
                  <c:v>4151</c:v>
                </c:pt>
                <c:pt idx="92">
                  <c:v>4145</c:v>
                </c:pt>
                <c:pt idx="93">
                  <c:v>4100</c:v>
                </c:pt>
                <c:pt idx="94">
                  <c:v>4275</c:v>
                </c:pt>
                <c:pt idx="95">
                  <c:v>4283</c:v>
                </c:pt>
                <c:pt idx="96">
                  <c:v>4265</c:v>
                </c:pt>
                <c:pt idx="97">
                  <c:v>4220</c:v>
                </c:pt>
                <c:pt idx="98">
                  <c:v>4126</c:v>
                </c:pt>
                <c:pt idx="99">
                  <c:v>4104</c:v>
                </c:pt>
                <c:pt idx="100">
                  <c:v>4122</c:v>
                </c:pt>
                <c:pt idx="101">
                  <c:v>4165</c:v>
                </c:pt>
                <c:pt idx="102">
                  <c:v>4133</c:v>
                </c:pt>
                <c:pt idx="103">
                  <c:v>4110</c:v>
                </c:pt>
                <c:pt idx="104">
                  <c:v>4237</c:v>
                </c:pt>
                <c:pt idx="105">
                  <c:v>4265</c:v>
                </c:pt>
                <c:pt idx="106">
                  <c:v>4296</c:v>
                </c:pt>
                <c:pt idx="107">
                  <c:v>4212</c:v>
                </c:pt>
                <c:pt idx="108">
                  <c:v>4115</c:v>
                </c:pt>
                <c:pt idx="109">
                  <c:v>4050</c:v>
                </c:pt>
                <c:pt idx="110">
                  <c:v>4026</c:v>
                </c:pt>
                <c:pt idx="111">
                  <c:v>3987</c:v>
                </c:pt>
                <c:pt idx="112">
                  <c:v>3971</c:v>
                </c:pt>
                <c:pt idx="113">
                  <c:v>4011</c:v>
                </c:pt>
                <c:pt idx="114">
                  <c:v>4045</c:v>
                </c:pt>
                <c:pt idx="115">
                  <c:v>4085</c:v>
                </c:pt>
                <c:pt idx="116">
                  <c:v>4116</c:v>
                </c:pt>
                <c:pt idx="117">
                  <c:v>4233</c:v>
                </c:pt>
                <c:pt idx="118">
                  <c:v>4358</c:v>
                </c:pt>
                <c:pt idx="119">
                  <c:v>4308</c:v>
                </c:pt>
                <c:pt idx="120">
                  <c:v>4237</c:v>
                </c:pt>
                <c:pt idx="121">
                  <c:v>4213</c:v>
                </c:pt>
                <c:pt idx="122">
                  <c:v>4136</c:v>
                </c:pt>
                <c:pt idx="123">
                  <c:v>4110</c:v>
                </c:pt>
                <c:pt idx="124">
                  <c:v>4111</c:v>
                </c:pt>
                <c:pt idx="125">
                  <c:v>4187</c:v>
                </c:pt>
                <c:pt idx="126">
                  <c:v>4226</c:v>
                </c:pt>
                <c:pt idx="127">
                  <c:v>4205</c:v>
                </c:pt>
                <c:pt idx="128">
                  <c:v>4156</c:v>
                </c:pt>
                <c:pt idx="129">
                  <c:v>4140</c:v>
                </c:pt>
                <c:pt idx="130">
                  <c:v>4109</c:v>
                </c:pt>
                <c:pt idx="131">
                  <c:v>4085</c:v>
                </c:pt>
                <c:pt idx="132">
                  <c:v>4094</c:v>
                </c:pt>
                <c:pt idx="133">
                  <c:v>4035</c:v>
                </c:pt>
                <c:pt idx="134">
                  <c:v>4053</c:v>
                </c:pt>
                <c:pt idx="135">
                  <c:v>4133</c:v>
                </c:pt>
                <c:pt idx="136">
                  <c:v>4055</c:v>
                </c:pt>
                <c:pt idx="137">
                  <c:v>4007</c:v>
                </c:pt>
                <c:pt idx="138">
                  <c:v>4021</c:v>
                </c:pt>
                <c:pt idx="139">
                  <c:v>4051</c:v>
                </c:pt>
                <c:pt idx="140">
                  <c:v>4079</c:v>
                </c:pt>
                <c:pt idx="141">
                  <c:v>4036</c:v>
                </c:pt>
                <c:pt idx="142">
                  <c:v>3993</c:v>
                </c:pt>
                <c:pt idx="143">
                  <c:v>4040</c:v>
                </c:pt>
                <c:pt idx="144">
                  <c:v>4062</c:v>
                </c:pt>
                <c:pt idx="145">
                  <c:v>4098</c:v>
                </c:pt>
                <c:pt idx="146">
                  <c:v>4066</c:v>
                </c:pt>
                <c:pt idx="147">
                  <c:v>4080</c:v>
                </c:pt>
                <c:pt idx="148">
                  <c:v>4113</c:v>
                </c:pt>
                <c:pt idx="149">
                  <c:v>4121</c:v>
                </c:pt>
                <c:pt idx="150">
                  <c:v>4141</c:v>
                </c:pt>
                <c:pt idx="151">
                  <c:v>4075</c:v>
                </c:pt>
                <c:pt idx="152">
                  <c:v>4078</c:v>
                </c:pt>
                <c:pt idx="153">
                  <c:v>4129</c:v>
                </c:pt>
                <c:pt idx="154">
                  <c:v>4164</c:v>
                </c:pt>
                <c:pt idx="155">
                  <c:v>4172</c:v>
                </c:pt>
                <c:pt idx="156">
                  <c:v>4160</c:v>
                </c:pt>
                <c:pt idx="157">
                  <c:v>4163</c:v>
                </c:pt>
                <c:pt idx="158">
                  <c:v>4236</c:v>
                </c:pt>
                <c:pt idx="159">
                  <c:v>4338</c:v>
                </c:pt>
                <c:pt idx="160">
                  <c:v>4387</c:v>
                </c:pt>
                <c:pt idx="161">
                  <c:v>4370</c:v>
                </c:pt>
                <c:pt idx="162">
                  <c:v>4384</c:v>
                </c:pt>
                <c:pt idx="163">
                  <c:v>4279</c:v>
                </c:pt>
                <c:pt idx="164">
                  <c:v>4265</c:v>
                </c:pt>
                <c:pt idx="165">
                  <c:v>4229</c:v>
                </c:pt>
                <c:pt idx="166">
                  <c:v>4180</c:v>
                </c:pt>
                <c:pt idx="167">
                  <c:v>4142</c:v>
                </c:pt>
                <c:pt idx="168">
                  <c:v>4131</c:v>
                </c:pt>
                <c:pt idx="169">
                  <c:v>4144</c:v>
                </c:pt>
                <c:pt idx="170">
                  <c:v>4169</c:v>
                </c:pt>
                <c:pt idx="171">
                  <c:v>4176</c:v>
                </c:pt>
                <c:pt idx="172">
                  <c:v>4171</c:v>
                </c:pt>
                <c:pt idx="173">
                  <c:v>4066</c:v>
                </c:pt>
                <c:pt idx="174">
                  <c:v>4144</c:v>
                </c:pt>
                <c:pt idx="175">
                  <c:v>4183</c:v>
                </c:pt>
                <c:pt idx="176">
                  <c:v>4154</c:v>
                </c:pt>
                <c:pt idx="177">
                  <c:v>4212</c:v>
                </c:pt>
                <c:pt idx="178">
                  <c:v>4214</c:v>
                </c:pt>
                <c:pt idx="179">
                  <c:v>4203</c:v>
                </c:pt>
                <c:pt idx="180">
                  <c:v>4239</c:v>
                </c:pt>
                <c:pt idx="181">
                  <c:v>4243</c:v>
                </c:pt>
                <c:pt idx="182">
                  <c:v>4165</c:v>
                </c:pt>
                <c:pt idx="183">
                  <c:v>4177</c:v>
                </c:pt>
                <c:pt idx="184">
                  <c:v>4106</c:v>
                </c:pt>
                <c:pt idx="185">
                  <c:v>4149</c:v>
                </c:pt>
                <c:pt idx="186">
                  <c:v>4119</c:v>
                </c:pt>
                <c:pt idx="187">
                  <c:v>4073</c:v>
                </c:pt>
                <c:pt idx="188">
                  <c:v>4159</c:v>
                </c:pt>
                <c:pt idx="189">
                  <c:v>4223</c:v>
                </c:pt>
                <c:pt idx="190">
                  <c:v>4295</c:v>
                </c:pt>
                <c:pt idx="191">
                  <c:v>4235</c:v>
                </c:pt>
                <c:pt idx="192">
                  <c:v>4167</c:v>
                </c:pt>
                <c:pt idx="193">
                  <c:v>4073</c:v>
                </c:pt>
                <c:pt idx="194">
                  <c:v>4058</c:v>
                </c:pt>
                <c:pt idx="195">
                  <c:v>4056</c:v>
                </c:pt>
                <c:pt idx="196">
                  <c:v>4089</c:v>
                </c:pt>
                <c:pt idx="197">
                  <c:v>4134</c:v>
                </c:pt>
                <c:pt idx="198">
                  <c:v>4207</c:v>
                </c:pt>
                <c:pt idx="199">
                  <c:v>4159</c:v>
                </c:pt>
                <c:pt idx="200">
                  <c:v>4190</c:v>
                </c:pt>
                <c:pt idx="201">
                  <c:v>4131</c:v>
                </c:pt>
                <c:pt idx="202">
                  <c:v>4093</c:v>
                </c:pt>
                <c:pt idx="203">
                  <c:v>4095</c:v>
                </c:pt>
                <c:pt idx="204">
                  <c:v>4096</c:v>
                </c:pt>
                <c:pt idx="205">
                  <c:v>4169</c:v>
                </c:pt>
                <c:pt idx="206">
                  <c:v>4173</c:v>
                </c:pt>
                <c:pt idx="207">
                  <c:v>4193</c:v>
                </c:pt>
                <c:pt idx="208">
                  <c:v>4154</c:v>
                </c:pt>
                <c:pt idx="209">
                  <c:v>4109</c:v>
                </c:pt>
                <c:pt idx="210">
                  <c:v>4106</c:v>
                </c:pt>
                <c:pt idx="211">
                  <c:v>4103</c:v>
                </c:pt>
                <c:pt idx="212">
                  <c:v>4059</c:v>
                </c:pt>
                <c:pt idx="213">
                  <c:v>4158</c:v>
                </c:pt>
                <c:pt idx="214">
                  <c:v>4252</c:v>
                </c:pt>
                <c:pt idx="215">
                  <c:v>4301</c:v>
                </c:pt>
                <c:pt idx="216">
                  <c:v>4337</c:v>
                </c:pt>
                <c:pt idx="217">
                  <c:v>4281</c:v>
                </c:pt>
                <c:pt idx="218">
                  <c:v>4198</c:v>
                </c:pt>
                <c:pt idx="219">
                  <c:v>4100</c:v>
                </c:pt>
                <c:pt idx="220">
                  <c:v>4122</c:v>
                </c:pt>
                <c:pt idx="221">
                  <c:v>4080</c:v>
                </c:pt>
                <c:pt idx="222">
                  <c:v>4160</c:v>
                </c:pt>
                <c:pt idx="223">
                  <c:v>4134</c:v>
                </c:pt>
                <c:pt idx="224">
                  <c:v>4231</c:v>
                </c:pt>
                <c:pt idx="225">
                  <c:v>4193</c:v>
                </c:pt>
                <c:pt idx="226">
                  <c:v>4187</c:v>
                </c:pt>
                <c:pt idx="227">
                  <c:v>4213</c:v>
                </c:pt>
                <c:pt idx="228">
                  <c:v>4142</c:v>
                </c:pt>
                <c:pt idx="229">
                  <c:v>4111</c:v>
                </c:pt>
                <c:pt idx="230">
                  <c:v>4097</c:v>
                </c:pt>
                <c:pt idx="231">
                  <c:v>4093</c:v>
                </c:pt>
                <c:pt idx="232">
                  <c:v>4089</c:v>
                </c:pt>
                <c:pt idx="233">
                  <c:v>3998</c:v>
                </c:pt>
                <c:pt idx="234">
                  <c:v>3988</c:v>
                </c:pt>
                <c:pt idx="235">
                  <c:v>4128</c:v>
                </c:pt>
                <c:pt idx="236">
                  <c:v>4146</c:v>
                </c:pt>
                <c:pt idx="237">
                  <c:v>4147</c:v>
                </c:pt>
                <c:pt idx="238">
                  <c:v>4194</c:v>
                </c:pt>
                <c:pt idx="239">
                  <c:v>4188</c:v>
                </c:pt>
                <c:pt idx="240">
                  <c:v>4208</c:v>
                </c:pt>
                <c:pt idx="241">
                  <c:v>4204</c:v>
                </c:pt>
                <c:pt idx="242">
                  <c:v>4100</c:v>
                </c:pt>
                <c:pt idx="243">
                  <c:v>4012</c:v>
                </c:pt>
                <c:pt idx="244">
                  <c:v>4024</c:v>
                </c:pt>
                <c:pt idx="245">
                  <c:v>4026</c:v>
                </c:pt>
                <c:pt idx="246">
                  <c:v>4107</c:v>
                </c:pt>
                <c:pt idx="247">
                  <c:v>4241</c:v>
                </c:pt>
                <c:pt idx="248">
                  <c:v>4306</c:v>
                </c:pt>
                <c:pt idx="249">
                  <c:v>4260</c:v>
                </c:pt>
                <c:pt idx="250">
                  <c:v>4200</c:v>
                </c:pt>
                <c:pt idx="251">
                  <c:v>4192</c:v>
                </c:pt>
                <c:pt idx="252">
                  <c:v>4061</c:v>
                </c:pt>
                <c:pt idx="253">
                  <c:v>4024</c:v>
                </c:pt>
                <c:pt idx="254">
                  <c:v>4027</c:v>
                </c:pt>
                <c:pt idx="255">
                  <c:v>4008</c:v>
                </c:pt>
                <c:pt idx="256">
                  <c:v>4021</c:v>
                </c:pt>
                <c:pt idx="257">
                  <c:v>4011</c:v>
                </c:pt>
                <c:pt idx="258">
                  <c:v>4149</c:v>
                </c:pt>
                <c:pt idx="259">
                  <c:v>4255</c:v>
                </c:pt>
                <c:pt idx="260">
                  <c:v>4288</c:v>
                </c:pt>
                <c:pt idx="261">
                  <c:v>4278</c:v>
                </c:pt>
                <c:pt idx="262">
                  <c:v>4298</c:v>
                </c:pt>
                <c:pt idx="263">
                  <c:v>4265</c:v>
                </c:pt>
                <c:pt idx="264">
                  <c:v>4186</c:v>
                </c:pt>
                <c:pt idx="265">
                  <c:v>4149</c:v>
                </c:pt>
                <c:pt idx="266">
                  <c:v>4018</c:v>
                </c:pt>
                <c:pt idx="267">
                  <c:v>4061</c:v>
                </c:pt>
                <c:pt idx="268">
                  <c:v>4099</c:v>
                </c:pt>
                <c:pt idx="269">
                  <c:v>4155</c:v>
                </c:pt>
                <c:pt idx="270">
                  <c:v>4216</c:v>
                </c:pt>
                <c:pt idx="271">
                  <c:v>4336</c:v>
                </c:pt>
                <c:pt idx="272">
                  <c:v>4333</c:v>
                </c:pt>
                <c:pt idx="273">
                  <c:v>4357</c:v>
                </c:pt>
                <c:pt idx="274">
                  <c:v>4335</c:v>
                </c:pt>
                <c:pt idx="275">
                  <c:v>4362</c:v>
                </c:pt>
                <c:pt idx="276">
                  <c:v>4367</c:v>
                </c:pt>
                <c:pt idx="277">
                  <c:v>4359</c:v>
                </c:pt>
                <c:pt idx="278">
                  <c:v>4383</c:v>
                </c:pt>
                <c:pt idx="279">
                  <c:v>4289</c:v>
                </c:pt>
                <c:pt idx="280">
                  <c:v>4133</c:v>
                </c:pt>
                <c:pt idx="281">
                  <c:v>4035</c:v>
                </c:pt>
                <c:pt idx="282">
                  <c:v>4042</c:v>
                </c:pt>
                <c:pt idx="283">
                  <c:v>4030</c:v>
                </c:pt>
                <c:pt idx="284">
                  <c:v>4009</c:v>
                </c:pt>
                <c:pt idx="285">
                  <c:v>4120</c:v>
                </c:pt>
                <c:pt idx="286">
                  <c:v>4199</c:v>
                </c:pt>
                <c:pt idx="287">
                  <c:v>4240</c:v>
                </c:pt>
                <c:pt idx="288">
                  <c:v>4290</c:v>
                </c:pt>
                <c:pt idx="289">
                  <c:v>4269</c:v>
                </c:pt>
                <c:pt idx="290">
                  <c:v>4298</c:v>
                </c:pt>
                <c:pt idx="291">
                  <c:v>4294</c:v>
                </c:pt>
                <c:pt idx="292">
                  <c:v>4290</c:v>
                </c:pt>
                <c:pt idx="293">
                  <c:v>4318</c:v>
                </c:pt>
                <c:pt idx="294">
                  <c:v>4286</c:v>
                </c:pt>
                <c:pt idx="295">
                  <c:v>4280</c:v>
                </c:pt>
                <c:pt idx="296">
                  <c:v>4263</c:v>
                </c:pt>
                <c:pt idx="297">
                  <c:v>4341</c:v>
                </c:pt>
                <c:pt idx="298">
                  <c:v>4384</c:v>
                </c:pt>
                <c:pt idx="299">
                  <c:v>4391</c:v>
                </c:pt>
                <c:pt idx="300">
                  <c:v>4279</c:v>
                </c:pt>
                <c:pt idx="301">
                  <c:v>4190</c:v>
                </c:pt>
                <c:pt idx="302">
                  <c:v>4136</c:v>
                </c:pt>
                <c:pt idx="303">
                  <c:v>4112</c:v>
                </c:pt>
                <c:pt idx="304">
                  <c:v>4130</c:v>
                </c:pt>
                <c:pt idx="305">
                  <c:v>4162</c:v>
                </c:pt>
                <c:pt idx="306">
                  <c:v>4183</c:v>
                </c:pt>
                <c:pt idx="307">
                  <c:v>4236</c:v>
                </c:pt>
                <c:pt idx="308">
                  <c:v>4207</c:v>
                </c:pt>
                <c:pt idx="309">
                  <c:v>4273</c:v>
                </c:pt>
                <c:pt idx="310">
                  <c:v>4350</c:v>
                </c:pt>
                <c:pt idx="311">
                  <c:v>4389</c:v>
                </c:pt>
                <c:pt idx="312">
                  <c:v>4337</c:v>
                </c:pt>
                <c:pt idx="313">
                  <c:v>4247</c:v>
                </c:pt>
                <c:pt idx="314">
                  <c:v>4129</c:v>
                </c:pt>
                <c:pt idx="315">
                  <c:v>4137</c:v>
                </c:pt>
                <c:pt idx="316">
                  <c:v>4091</c:v>
                </c:pt>
                <c:pt idx="317">
                  <c:v>4071</c:v>
                </c:pt>
                <c:pt idx="318">
                  <c:v>4079</c:v>
                </c:pt>
                <c:pt idx="319">
                  <c:v>4164</c:v>
                </c:pt>
                <c:pt idx="320">
                  <c:v>4161</c:v>
                </c:pt>
                <c:pt idx="321">
                  <c:v>4154</c:v>
                </c:pt>
                <c:pt idx="322">
                  <c:v>4169</c:v>
                </c:pt>
                <c:pt idx="323">
                  <c:v>4150</c:v>
                </c:pt>
                <c:pt idx="324">
                  <c:v>4205</c:v>
                </c:pt>
                <c:pt idx="325">
                  <c:v>4231</c:v>
                </c:pt>
                <c:pt idx="326">
                  <c:v>4281</c:v>
                </c:pt>
                <c:pt idx="327">
                  <c:v>4445</c:v>
                </c:pt>
                <c:pt idx="328">
                  <c:v>4391</c:v>
                </c:pt>
                <c:pt idx="329">
                  <c:v>4283</c:v>
                </c:pt>
                <c:pt idx="330">
                  <c:v>4352</c:v>
                </c:pt>
                <c:pt idx="331">
                  <c:v>4265</c:v>
                </c:pt>
                <c:pt idx="332">
                  <c:v>4137</c:v>
                </c:pt>
                <c:pt idx="333">
                  <c:v>4054</c:v>
                </c:pt>
                <c:pt idx="334">
                  <c:v>4034</c:v>
                </c:pt>
                <c:pt idx="335">
                  <c:v>4164</c:v>
                </c:pt>
                <c:pt idx="336">
                  <c:v>4267</c:v>
                </c:pt>
                <c:pt idx="337">
                  <c:v>4335</c:v>
                </c:pt>
                <c:pt idx="338">
                  <c:v>4379</c:v>
                </c:pt>
                <c:pt idx="339">
                  <c:v>4320</c:v>
                </c:pt>
                <c:pt idx="340">
                  <c:v>4323</c:v>
                </c:pt>
                <c:pt idx="341">
                  <c:v>4232</c:v>
                </c:pt>
                <c:pt idx="342">
                  <c:v>4191</c:v>
                </c:pt>
                <c:pt idx="343">
                  <c:v>4167</c:v>
                </c:pt>
                <c:pt idx="344">
                  <c:v>4115</c:v>
                </c:pt>
                <c:pt idx="345">
                  <c:v>4147</c:v>
                </c:pt>
                <c:pt idx="346">
                  <c:v>4155</c:v>
                </c:pt>
                <c:pt idx="347">
                  <c:v>4215</c:v>
                </c:pt>
                <c:pt idx="348">
                  <c:v>4182</c:v>
                </c:pt>
                <c:pt idx="349">
                  <c:v>4170</c:v>
                </c:pt>
                <c:pt idx="350">
                  <c:v>4056</c:v>
                </c:pt>
                <c:pt idx="351">
                  <c:v>3990</c:v>
                </c:pt>
                <c:pt idx="352">
                  <c:v>3995</c:v>
                </c:pt>
                <c:pt idx="353">
                  <c:v>4042</c:v>
                </c:pt>
                <c:pt idx="354">
                  <c:v>4013</c:v>
                </c:pt>
                <c:pt idx="355">
                  <c:v>4064</c:v>
                </c:pt>
                <c:pt idx="356">
                  <c:v>4080</c:v>
                </c:pt>
                <c:pt idx="357">
                  <c:v>4197</c:v>
                </c:pt>
                <c:pt idx="358">
                  <c:v>4262</c:v>
                </c:pt>
                <c:pt idx="359">
                  <c:v>4250</c:v>
                </c:pt>
                <c:pt idx="360">
                  <c:v>4160</c:v>
                </c:pt>
                <c:pt idx="361">
                  <c:v>4147</c:v>
                </c:pt>
              </c:numCache>
            </c:numRef>
          </c:val>
          <c:smooth val="0"/>
          <c:extLst>
            <c:ext xmlns:c16="http://schemas.microsoft.com/office/drawing/2014/chart" uri="{C3380CC4-5D6E-409C-BE32-E72D297353CC}">
              <c16:uniqueId val="{00000000-E8F1-400A-8D6E-15A5ACC36854}"/>
            </c:ext>
          </c:extLst>
        </c:ser>
        <c:ser>
          <c:idx val="6"/>
          <c:order val="1"/>
          <c:tx>
            <c:strRef>
              <c:f>Sheet2!$Q$1</c:f>
              <c:strCache>
                <c:ptCount val="1"/>
                <c:pt idx="0">
                  <c:v>Seasonal Reproduction</c:v>
                </c:pt>
              </c:strCache>
            </c:strRef>
          </c:tx>
          <c:spPr>
            <a:ln w="28575" cap="rnd">
              <a:solidFill>
                <a:schemeClr val="accent1"/>
              </a:solidFill>
              <a:round/>
            </a:ln>
            <a:effectLst/>
          </c:spPr>
          <c:marker>
            <c:symbol val="none"/>
          </c:marker>
          <c:cat>
            <c:numRef>
              <c:f>Sheet2!$K$2:$K$363</c:f>
              <c:numCache>
                <c:formatCode>0</c:formatCode>
                <c:ptCount val="362"/>
                <c:pt idx="0">
                  <c:v>-0.41666700000000001</c:v>
                </c:pt>
                <c:pt idx="1">
                  <c:v>-0.33333299999999999</c:v>
                </c:pt>
                <c:pt idx="2">
                  <c:v>-0.25</c:v>
                </c:pt>
                <c:pt idx="3">
                  <c:v>-0.16666700000000001</c:v>
                </c:pt>
                <c:pt idx="4">
                  <c:v>-8.3333299999999999E-2</c:v>
                </c:pt>
                <c:pt idx="5">
                  <c:v>0</c:v>
                </c:pt>
                <c:pt idx="6">
                  <c:v>8.3333299999999999E-2</c:v>
                </c:pt>
                <c:pt idx="7">
                  <c:v>0.16666700000000001</c:v>
                </c:pt>
                <c:pt idx="8">
                  <c:v>0.25</c:v>
                </c:pt>
                <c:pt idx="9">
                  <c:v>0.33333299999999999</c:v>
                </c:pt>
                <c:pt idx="10">
                  <c:v>0.41666700000000001</c:v>
                </c:pt>
                <c:pt idx="11">
                  <c:v>0.5</c:v>
                </c:pt>
                <c:pt idx="12">
                  <c:v>0.58333299999999999</c:v>
                </c:pt>
                <c:pt idx="13">
                  <c:v>0.66666700000000001</c:v>
                </c:pt>
                <c:pt idx="14">
                  <c:v>0.75</c:v>
                </c:pt>
                <c:pt idx="15">
                  <c:v>0.83333299999999999</c:v>
                </c:pt>
                <c:pt idx="16">
                  <c:v>0.91666700000000001</c:v>
                </c:pt>
                <c:pt idx="17">
                  <c:v>1</c:v>
                </c:pt>
                <c:pt idx="18">
                  <c:v>1.0833299999999999</c:v>
                </c:pt>
                <c:pt idx="19">
                  <c:v>1.1666700000000001</c:v>
                </c:pt>
                <c:pt idx="20">
                  <c:v>1.25</c:v>
                </c:pt>
                <c:pt idx="21">
                  <c:v>1.3333299999999999</c:v>
                </c:pt>
                <c:pt idx="22">
                  <c:v>1.4166700000000001</c:v>
                </c:pt>
                <c:pt idx="23">
                  <c:v>1.5</c:v>
                </c:pt>
                <c:pt idx="24">
                  <c:v>1.5833299999999999</c:v>
                </c:pt>
                <c:pt idx="25">
                  <c:v>1.6666700000000001</c:v>
                </c:pt>
                <c:pt idx="26">
                  <c:v>1.75</c:v>
                </c:pt>
                <c:pt idx="27">
                  <c:v>1.8333299999999999</c:v>
                </c:pt>
                <c:pt idx="28">
                  <c:v>1.9166700000000001</c:v>
                </c:pt>
                <c:pt idx="29">
                  <c:v>2</c:v>
                </c:pt>
                <c:pt idx="30">
                  <c:v>2.0833300000000001</c:v>
                </c:pt>
                <c:pt idx="31">
                  <c:v>2.1666699999999999</c:v>
                </c:pt>
                <c:pt idx="32">
                  <c:v>2.25</c:v>
                </c:pt>
                <c:pt idx="33">
                  <c:v>2.3333300000000001</c:v>
                </c:pt>
                <c:pt idx="34">
                  <c:v>2.4166699999999999</c:v>
                </c:pt>
                <c:pt idx="35">
                  <c:v>2.5</c:v>
                </c:pt>
                <c:pt idx="36">
                  <c:v>2.5833300000000001</c:v>
                </c:pt>
                <c:pt idx="37">
                  <c:v>2.6666699999999999</c:v>
                </c:pt>
                <c:pt idx="38">
                  <c:v>2.75</c:v>
                </c:pt>
                <c:pt idx="39">
                  <c:v>2.8333300000000001</c:v>
                </c:pt>
                <c:pt idx="40">
                  <c:v>2.9166699999999999</c:v>
                </c:pt>
                <c:pt idx="41">
                  <c:v>3</c:v>
                </c:pt>
                <c:pt idx="42">
                  <c:v>3.0833300000000001</c:v>
                </c:pt>
                <c:pt idx="43">
                  <c:v>3.1666699999999999</c:v>
                </c:pt>
                <c:pt idx="44">
                  <c:v>3.25</c:v>
                </c:pt>
                <c:pt idx="45">
                  <c:v>3.3333300000000001</c:v>
                </c:pt>
                <c:pt idx="46">
                  <c:v>3.4166699999999999</c:v>
                </c:pt>
                <c:pt idx="47">
                  <c:v>3.5</c:v>
                </c:pt>
                <c:pt idx="48">
                  <c:v>3.5833300000000001</c:v>
                </c:pt>
                <c:pt idx="49">
                  <c:v>3.6666699999999999</c:v>
                </c:pt>
                <c:pt idx="50">
                  <c:v>3.75</c:v>
                </c:pt>
                <c:pt idx="51">
                  <c:v>3.8333300000000001</c:v>
                </c:pt>
                <c:pt idx="52">
                  <c:v>3.9166699999999999</c:v>
                </c:pt>
                <c:pt idx="53">
                  <c:v>4</c:v>
                </c:pt>
                <c:pt idx="54">
                  <c:v>4.0833300000000001</c:v>
                </c:pt>
                <c:pt idx="55">
                  <c:v>4.1666699999999999</c:v>
                </c:pt>
                <c:pt idx="56">
                  <c:v>4.25</c:v>
                </c:pt>
                <c:pt idx="57">
                  <c:v>4.3333300000000001</c:v>
                </c:pt>
                <c:pt idx="58">
                  <c:v>4.4166699999999999</c:v>
                </c:pt>
                <c:pt idx="59">
                  <c:v>4.5</c:v>
                </c:pt>
                <c:pt idx="60">
                  <c:v>4.5833300000000001</c:v>
                </c:pt>
                <c:pt idx="61">
                  <c:v>4.6666699999999999</c:v>
                </c:pt>
                <c:pt idx="62">
                  <c:v>4.75</c:v>
                </c:pt>
                <c:pt idx="63">
                  <c:v>4.8333300000000001</c:v>
                </c:pt>
                <c:pt idx="64">
                  <c:v>4.9166699999999999</c:v>
                </c:pt>
                <c:pt idx="65">
                  <c:v>5</c:v>
                </c:pt>
                <c:pt idx="66">
                  <c:v>5.0833300000000001</c:v>
                </c:pt>
                <c:pt idx="67">
                  <c:v>5.1666699999999999</c:v>
                </c:pt>
                <c:pt idx="68">
                  <c:v>5.25</c:v>
                </c:pt>
                <c:pt idx="69">
                  <c:v>5.3333300000000001</c:v>
                </c:pt>
                <c:pt idx="70">
                  <c:v>5.4166699999999999</c:v>
                </c:pt>
                <c:pt idx="71">
                  <c:v>5.5</c:v>
                </c:pt>
                <c:pt idx="72">
                  <c:v>5.5833300000000001</c:v>
                </c:pt>
                <c:pt idx="73">
                  <c:v>5.6666699999999999</c:v>
                </c:pt>
                <c:pt idx="74">
                  <c:v>5.75</c:v>
                </c:pt>
                <c:pt idx="75">
                  <c:v>5.8333300000000001</c:v>
                </c:pt>
                <c:pt idx="76">
                  <c:v>5.9166699999999999</c:v>
                </c:pt>
                <c:pt idx="77">
                  <c:v>6</c:v>
                </c:pt>
                <c:pt idx="78">
                  <c:v>6.0833300000000001</c:v>
                </c:pt>
                <c:pt idx="79">
                  <c:v>6.1666699999999999</c:v>
                </c:pt>
                <c:pt idx="80">
                  <c:v>6.25</c:v>
                </c:pt>
                <c:pt idx="81">
                  <c:v>6.3333300000000001</c:v>
                </c:pt>
                <c:pt idx="82">
                  <c:v>6.4166699999999999</c:v>
                </c:pt>
                <c:pt idx="83">
                  <c:v>6.5</c:v>
                </c:pt>
                <c:pt idx="84">
                  <c:v>6.5833300000000001</c:v>
                </c:pt>
                <c:pt idx="85">
                  <c:v>6.6666699999999999</c:v>
                </c:pt>
                <c:pt idx="86">
                  <c:v>6.75</c:v>
                </c:pt>
                <c:pt idx="87">
                  <c:v>6.8333300000000001</c:v>
                </c:pt>
                <c:pt idx="88">
                  <c:v>6.9166699999999999</c:v>
                </c:pt>
                <c:pt idx="89">
                  <c:v>7</c:v>
                </c:pt>
                <c:pt idx="90">
                  <c:v>7.0833300000000001</c:v>
                </c:pt>
                <c:pt idx="91">
                  <c:v>7.1666699999999999</c:v>
                </c:pt>
                <c:pt idx="92">
                  <c:v>7.25</c:v>
                </c:pt>
                <c:pt idx="93">
                  <c:v>7.3333300000000001</c:v>
                </c:pt>
                <c:pt idx="94">
                  <c:v>7.4166699999999999</c:v>
                </c:pt>
                <c:pt idx="95">
                  <c:v>7.5</c:v>
                </c:pt>
                <c:pt idx="96">
                  <c:v>7.5833300000000001</c:v>
                </c:pt>
                <c:pt idx="97">
                  <c:v>7.6666699999999999</c:v>
                </c:pt>
                <c:pt idx="98">
                  <c:v>7.75</c:v>
                </c:pt>
                <c:pt idx="99">
                  <c:v>7.8333300000000001</c:v>
                </c:pt>
                <c:pt idx="100">
                  <c:v>7.9166699999999999</c:v>
                </c:pt>
                <c:pt idx="101">
                  <c:v>8</c:v>
                </c:pt>
                <c:pt idx="102">
                  <c:v>8.0833300000000001</c:v>
                </c:pt>
                <c:pt idx="103">
                  <c:v>8.1666699999999999</c:v>
                </c:pt>
                <c:pt idx="104">
                  <c:v>8.25</c:v>
                </c:pt>
                <c:pt idx="105">
                  <c:v>8.3333300000000001</c:v>
                </c:pt>
                <c:pt idx="106">
                  <c:v>8.4166699999999999</c:v>
                </c:pt>
                <c:pt idx="107">
                  <c:v>8.5</c:v>
                </c:pt>
                <c:pt idx="108">
                  <c:v>8.5833300000000001</c:v>
                </c:pt>
                <c:pt idx="109">
                  <c:v>8.6666699999999999</c:v>
                </c:pt>
                <c:pt idx="110">
                  <c:v>8.75</c:v>
                </c:pt>
                <c:pt idx="111">
                  <c:v>8.8333300000000001</c:v>
                </c:pt>
                <c:pt idx="112">
                  <c:v>8.9166699999999999</c:v>
                </c:pt>
                <c:pt idx="113">
                  <c:v>9</c:v>
                </c:pt>
                <c:pt idx="114">
                  <c:v>9.0833300000000001</c:v>
                </c:pt>
                <c:pt idx="115">
                  <c:v>9.1666699999999999</c:v>
                </c:pt>
                <c:pt idx="116">
                  <c:v>9.25</c:v>
                </c:pt>
                <c:pt idx="117">
                  <c:v>9.3333300000000001</c:v>
                </c:pt>
                <c:pt idx="118">
                  <c:v>9.4166699999999999</c:v>
                </c:pt>
                <c:pt idx="119">
                  <c:v>9.5</c:v>
                </c:pt>
                <c:pt idx="120">
                  <c:v>9.5833300000000001</c:v>
                </c:pt>
                <c:pt idx="121">
                  <c:v>9.6666699999999999</c:v>
                </c:pt>
                <c:pt idx="122">
                  <c:v>9.75</c:v>
                </c:pt>
                <c:pt idx="123">
                  <c:v>9.8333300000000001</c:v>
                </c:pt>
                <c:pt idx="124">
                  <c:v>9.9166699999999999</c:v>
                </c:pt>
                <c:pt idx="125">
                  <c:v>10</c:v>
                </c:pt>
                <c:pt idx="126">
                  <c:v>10.083299999999999</c:v>
                </c:pt>
                <c:pt idx="127">
                  <c:v>10.166700000000001</c:v>
                </c:pt>
                <c:pt idx="128">
                  <c:v>10.25</c:v>
                </c:pt>
                <c:pt idx="129">
                  <c:v>10.333299999999999</c:v>
                </c:pt>
                <c:pt idx="130">
                  <c:v>10.416700000000001</c:v>
                </c:pt>
                <c:pt idx="131">
                  <c:v>10.5</c:v>
                </c:pt>
                <c:pt idx="132">
                  <c:v>10.583299999999999</c:v>
                </c:pt>
                <c:pt idx="133">
                  <c:v>10.666700000000001</c:v>
                </c:pt>
                <c:pt idx="134">
                  <c:v>10.75</c:v>
                </c:pt>
                <c:pt idx="135">
                  <c:v>10.833299999999999</c:v>
                </c:pt>
                <c:pt idx="136">
                  <c:v>10.916700000000001</c:v>
                </c:pt>
                <c:pt idx="137">
                  <c:v>11</c:v>
                </c:pt>
                <c:pt idx="138">
                  <c:v>11.083299999999999</c:v>
                </c:pt>
                <c:pt idx="139">
                  <c:v>11.166700000000001</c:v>
                </c:pt>
                <c:pt idx="140">
                  <c:v>11.25</c:v>
                </c:pt>
                <c:pt idx="141">
                  <c:v>11.333299999999999</c:v>
                </c:pt>
                <c:pt idx="142">
                  <c:v>11.416700000000001</c:v>
                </c:pt>
                <c:pt idx="143">
                  <c:v>11.5</c:v>
                </c:pt>
                <c:pt idx="144">
                  <c:v>11.583299999999999</c:v>
                </c:pt>
                <c:pt idx="145">
                  <c:v>11.666700000000001</c:v>
                </c:pt>
                <c:pt idx="146">
                  <c:v>11.75</c:v>
                </c:pt>
                <c:pt idx="147">
                  <c:v>11.833299999999999</c:v>
                </c:pt>
                <c:pt idx="148">
                  <c:v>11.916700000000001</c:v>
                </c:pt>
                <c:pt idx="149">
                  <c:v>12</c:v>
                </c:pt>
                <c:pt idx="150">
                  <c:v>12.083299999999999</c:v>
                </c:pt>
                <c:pt idx="151">
                  <c:v>12.166700000000001</c:v>
                </c:pt>
                <c:pt idx="152">
                  <c:v>12.25</c:v>
                </c:pt>
                <c:pt idx="153">
                  <c:v>12.333299999999999</c:v>
                </c:pt>
                <c:pt idx="154">
                  <c:v>12.416700000000001</c:v>
                </c:pt>
                <c:pt idx="155">
                  <c:v>12.5</c:v>
                </c:pt>
                <c:pt idx="156">
                  <c:v>12.583299999999999</c:v>
                </c:pt>
                <c:pt idx="157">
                  <c:v>12.666700000000001</c:v>
                </c:pt>
                <c:pt idx="158">
                  <c:v>12.75</c:v>
                </c:pt>
                <c:pt idx="159">
                  <c:v>12.833299999999999</c:v>
                </c:pt>
                <c:pt idx="160">
                  <c:v>12.916700000000001</c:v>
                </c:pt>
                <c:pt idx="161">
                  <c:v>13</c:v>
                </c:pt>
                <c:pt idx="162">
                  <c:v>13.083299999999999</c:v>
                </c:pt>
                <c:pt idx="163">
                  <c:v>13.166700000000001</c:v>
                </c:pt>
                <c:pt idx="164">
                  <c:v>13.25</c:v>
                </c:pt>
                <c:pt idx="165">
                  <c:v>13.333299999999999</c:v>
                </c:pt>
                <c:pt idx="166">
                  <c:v>13.416700000000001</c:v>
                </c:pt>
                <c:pt idx="167">
                  <c:v>13.5</c:v>
                </c:pt>
                <c:pt idx="168">
                  <c:v>13.583299999999999</c:v>
                </c:pt>
                <c:pt idx="169">
                  <c:v>13.666700000000001</c:v>
                </c:pt>
                <c:pt idx="170">
                  <c:v>13.75</c:v>
                </c:pt>
                <c:pt idx="171">
                  <c:v>13.833299999999999</c:v>
                </c:pt>
                <c:pt idx="172">
                  <c:v>13.916700000000001</c:v>
                </c:pt>
                <c:pt idx="173">
                  <c:v>14</c:v>
                </c:pt>
                <c:pt idx="174">
                  <c:v>14.083299999999999</c:v>
                </c:pt>
                <c:pt idx="175">
                  <c:v>14.166700000000001</c:v>
                </c:pt>
                <c:pt idx="176">
                  <c:v>14.25</c:v>
                </c:pt>
                <c:pt idx="177">
                  <c:v>14.333299999999999</c:v>
                </c:pt>
                <c:pt idx="178">
                  <c:v>14.416700000000001</c:v>
                </c:pt>
                <c:pt idx="179">
                  <c:v>14.5</c:v>
                </c:pt>
                <c:pt idx="180">
                  <c:v>14.583299999999999</c:v>
                </c:pt>
                <c:pt idx="181">
                  <c:v>14.666700000000001</c:v>
                </c:pt>
                <c:pt idx="182">
                  <c:v>14.75</c:v>
                </c:pt>
                <c:pt idx="183">
                  <c:v>14.833299999999999</c:v>
                </c:pt>
                <c:pt idx="184">
                  <c:v>14.916700000000001</c:v>
                </c:pt>
                <c:pt idx="185">
                  <c:v>15</c:v>
                </c:pt>
                <c:pt idx="186">
                  <c:v>15.083299999999999</c:v>
                </c:pt>
                <c:pt idx="187">
                  <c:v>15.166700000000001</c:v>
                </c:pt>
                <c:pt idx="188">
                  <c:v>15.25</c:v>
                </c:pt>
                <c:pt idx="189">
                  <c:v>15.333299999999999</c:v>
                </c:pt>
                <c:pt idx="190">
                  <c:v>15.416700000000001</c:v>
                </c:pt>
                <c:pt idx="191">
                  <c:v>15.5</c:v>
                </c:pt>
                <c:pt idx="192">
                  <c:v>15.583299999999999</c:v>
                </c:pt>
                <c:pt idx="193">
                  <c:v>15.666700000000001</c:v>
                </c:pt>
                <c:pt idx="194">
                  <c:v>15.75</c:v>
                </c:pt>
                <c:pt idx="195">
                  <c:v>15.833299999999999</c:v>
                </c:pt>
                <c:pt idx="196">
                  <c:v>15.916700000000001</c:v>
                </c:pt>
                <c:pt idx="197">
                  <c:v>16</c:v>
                </c:pt>
                <c:pt idx="198">
                  <c:v>16.083300000000001</c:v>
                </c:pt>
                <c:pt idx="199">
                  <c:v>16.166699999999999</c:v>
                </c:pt>
                <c:pt idx="200">
                  <c:v>16.25</c:v>
                </c:pt>
                <c:pt idx="201">
                  <c:v>16.333300000000001</c:v>
                </c:pt>
                <c:pt idx="202">
                  <c:v>16.416699999999999</c:v>
                </c:pt>
                <c:pt idx="203">
                  <c:v>16.5</c:v>
                </c:pt>
                <c:pt idx="204">
                  <c:v>16.583300000000001</c:v>
                </c:pt>
                <c:pt idx="205">
                  <c:v>16.666699999999999</c:v>
                </c:pt>
                <c:pt idx="206">
                  <c:v>16.75</c:v>
                </c:pt>
                <c:pt idx="207">
                  <c:v>16.833300000000001</c:v>
                </c:pt>
                <c:pt idx="208">
                  <c:v>16.916699999999999</c:v>
                </c:pt>
                <c:pt idx="209">
                  <c:v>17</c:v>
                </c:pt>
                <c:pt idx="210">
                  <c:v>17.083300000000001</c:v>
                </c:pt>
                <c:pt idx="211">
                  <c:v>17.166699999999999</c:v>
                </c:pt>
                <c:pt idx="212">
                  <c:v>17.25</c:v>
                </c:pt>
                <c:pt idx="213">
                  <c:v>17.333300000000001</c:v>
                </c:pt>
                <c:pt idx="214">
                  <c:v>17.416699999999999</c:v>
                </c:pt>
                <c:pt idx="215">
                  <c:v>17.5</c:v>
                </c:pt>
                <c:pt idx="216">
                  <c:v>17.583300000000001</c:v>
                </c:pt>
                <c:pt idx="217">
                  <c:v>17.666699999999999</c:v>
                </c:pt>
                <c:pt idx="218">
                  <c:v>17.75</c:v>
                </c:pt>
                <c:pt idx="219">
                  <c:v>17.833300000000001</c:v>
                </c:pt>
                <c:pt idx="220">
                  <c:v>17.916699999999999</c:v>
                </c:pt>
                <c:pt idx="221">
                  <c:v>18</c:v>
                </c:pt>
                <c:pt idx="222">
                  <c:v>18.083300000000001</c:v>
                </c:pt>
                <c:pt idx="223">
                  <c:v>18.166699999999999</c:v>
                </c:pt>
                <c:pt idx="224">
                  <c:v>18.25</c:v>
                </c:pt>
                <c:pt idx="225">
                  <c:v>18.333300000000001</c:v>
                </c:pt>
                <c:pt idx="226">
                  <c:v>18.416699999999999</c:v>
                </c:pt>
                <c:pt idx="227">
                  <c:v>18.5</c:v>
                </c:pt>
                <c:pt idx="228">
                  <c:v>18.583300000000001</c:v>
                </c:pt>
                <c:pt idx="229">
                  <c:v>18.666699999999999</c:v>
                </c:pt>
                <c:pt idx="230">
                  <c:v>18.75</c:v>
                </c:pt>
                <c:pt idx="231">
                  <c:v>18.833300000000001</c:v>
                </c:pt>
                <c:pt idx="232">
                  <c:v>18.916699999999999</c:v>
                </c:pt>
                <c:pt idx="233">
                  <c:v>19</c:v>
                </c:pt>
                <c:pt idx="234">
                  <c:v>19.083300000000001</c:v>
                </c:pt>
                <c:pt idx="235">
                  <c:v>19.166699999999999</c:v>
                </c:pt>
                <c:pt idx="236">
                  <c:v>19.25</c:v>
                </c:pt>
                <c:pt idx="237">
                  <c:v>19.333300000000001</c:v>
                </c:pt>
                <c:pt idx="238">
                  <c:v>19.416699999999999</c:v>
                </c:pt>
                <c:pt idx="239">
                  <c:v>19.5</c:v>
                </c:pt>
                <c:pt idx="240">
                  <c:v>19.583300000000001</c:v>
                </c:pt>
                <c:pt idx="241">
                  <c:v>19.666699999999999</c:v>
                </c:pt>
                <c:pt idx="242">
                  <c:v>19.75</c:v>
                </c:pt>
                <c:pt idx="243">
                  <c:v>19.833300000000001</c:v>
                </c:pt>
                <c:pt idx="244">
                  <c:v>19.916699999999999</c:v>
                </c:pt>
                <c:pt idx="245">
                  <c:v>20</c:v>
                </c:pt>
                <c:pt idx="246">
                  <c:v>20.083300000000001</c:v>
                </c:pt>
                <c:pt idx="247">
                  <c:v>20.166699999999999</c:v>
                </c:pt>
                <c:pt idx="248">
                  <c:v>20.25</c:v>
                </c:pt>
                <c:pt idx="249">
                  <c:v>20.333300000000001</c:v>
                </c:pt>
                <c:pt idx="250">
                  <c:v>20.416699999999999</c:v>
                </c:pt>
                <c:pt idx="251">
                  <c:v>20.5</c:v>
                </c:pt>
                <c:pt idx="252">
                  <c:v>20.583300000000001</c:v>
                </c:pt>
                <c:pt idx="253">
                  <c:v>20.666699999999999</c:v>
                </c:pt>
                <c:pt idx="254">
                  <c:v>20.75</c:v>
                </c:pt>
                <c:pt idx="255">
                  <c:v>20.833300000000001</c:v>
                </c:pt>
                <c:pt idx="256">
                  <c:v>20.916699999999999</c:v>
                </c:pt>
                <c:pt idx="257">
                  <c:v>21</c:v>
                </c:pt>
                <c:pt idx="258">
                  <c:v>21.083300000000001</c:v>
                </c:pt>
                <c:pt idx="259">
                  <c:v>21.166699999999999</c:v>
                </c:pt>
                <c:pt idx="260">
                  <c:v>21.25</c:v>
                </c:pt>
                <c:pt idx="261">
                  <c:v>21.333300000000001</c:v>
                </c:pt>
                <c:pt idx="262">
                  <c:v>21.416699999999999</c:v>
                </c:pt>
                <c:pt idx="263">
                  <c:v>21.5</c:v>
                </c:pt>
                <c:pt idx="264">
                  <c:v>21.583300000000001</c:v>
                </c:pt>
                <c:pt idx="265">
                  <c:v>21.666699999999999</c:v>
                </c:pt>
                <c:pt idx="266">
                  <c:v>21.75</c:v>
                </c:pt>
                <c:pt idx="267">
                  <c:v>21.833300000000001</c:v>
                </c:pt>
                <c:pt idx="268">
                  <c:v>21.916699999999999</c:v>
                </c:pt>
                <c:pt idx="269">
                  <c:v>22</c:v>
                </c:pt>
                <c:pt idx="270">
                  <c:v>22.083300000000001</c:v>
                </c:pt>
                <c:pt idx="271">
                  <c:v>22.166699999999999</c:v>
                </c:pt>
                <c:pt idx="272">
                  <c:v>22.25</c:v>
                </c:pt>
                <c:pt idx="273">
                  <c:v>22.333300000000001</c:v>
                </c:pt>
                <c:pt idx="274">
                  <c:v>22.416699999999999</c:v>
                </c:pt>
                <c:pt idx="275">
                  <c:v>22.5</c:v>
                </c:pt>
                <c:pt idx="276">
                  <c:v>22.583300000000001</c:v>
                </c:pt>
                <c:pt idx="277">
                  <c:v>22.666699999999999</c:v>
                </c:pt>
                <c:pt idx="278">
                  <c:v>22.75</c:v>
                </c:pt>
                <c:pt idx="279">
                  <c:v>22.833300000000001</c:v>
                </c:pt>
                <c:pt idx="280">
                  <c:v>22.916699999999999</c:v>
                </c:pt>
                <c:pt idx="281">
                  <c:v>23</c:v>
                </c:pt>
                <c:pt idx="282">
                  <c:v>23.083300000000001</c:v>
                </c:pt>
                <c:pt idx="283">
                  <c:v>23.166699999999999</c:v>
                </c:pt>
                <c:pt idx="284">
                  <c:v>23.25</c:v>
                </c:pt>
                <c:pt idx="285">
                  <c:v>23.333300000000001</c:v>
                </c:pt>
                <c:pt idx="286">
                  <c:v>23.416699999999999</c:v>
                </c:pt>
                <c:pt idx="287">
                  <c:v>23.5</c:v>
                </c:pt>
                <c:pt idx="288">
                  <c:v>23.583300000000001</c:v>
                </c:pt>
                <c:pt idx="289">
                  <c:v>23.666699999999999</c:v>
                </c:pt>
                <c:pt idx="290">
                  <c:v>23.75</c:v>
                </c:pt>
                <c:pt idx="291">
                  <c:v>23.833300000000001</c:v>
                </c:pt>
                <c:pt idx="292">
                  <c:v>23.916699999999999</c:v>
                </c:pt>
                <c:pt idx="293">
                  <c:v>24</c:v>
                </c:pt>
                <c:pt idx="294">
                  <c:v>24.083300000000001</c:v>
                </c:pt>
                <c:pt idx="295">
                  <c:v>24.166699999999999</c:v>
                </c:pt>
                <c:pt idx="296">
                  <c:v>24.25</c:v>
                </c:pt>
                <c:pt idx="297">
                  <c:v>24.333300000000001</c:v>
                </c:pt>
                <c:pt idx="298">
                  <c:v>24.416699999999999</c:v>
                </c:pt>
                <c:pt idx="299">
                  <c:v>24.5</c:v>
                </c:pt>
                <c:pt idx="300">
                  <c:v>24.583300000000001</c:v>
                </c:pt>
                <c:pt idx="301">
                  <c:v>24.666699999999999</c:v>
                </c:pt>
                <c:pt idx="302">
                  <c:v>24.75</c:v>
                </c:pt>
                <c:pt idx="303">
                  <c:v>24.833300000000001</c:v>
                </c:pt>
                <c:pt idx="304">
                  <c:v>24.916699999999999</c:v>
                </c:pt>
                <c:pt idx="305">
                  <c:v>25</c:v>
                </c:pt>
                <c:pt idx="306">
                  <c:v>25.083300000000001</c:v>
                </c:pt>
                <c:pt idx="307">
                  <c:v>25.166699999999999</c:v>
                </c:pt>
                <c:pt idx="308">
                  <c:v>25.25</c:v>
                </c:pt>
                <c:pt idx="309">
                  <c:v>25.333300000000001</c:v>
                </c:pt>
                <c:pt idx="310">
                  <c:v>25.416699999999999</c:v>
                </c:pt>
                <c:pt idx="311">
                  <c:v>25.5</c:v>
                </c:pt>
                <c:pt idx="312">
                  <c:v>25.583300000000001</c:v>
                </c:pt>
                <c:pt idx="313">
                  <c:v>25.666699999999999</c:v>
                </c:pt>
                <c:pt idx="314">
                  <c:v>25.75</c:v>
                </c:pt>
                <c:pt idx="315">
                  <c:v>25.833300000000001</c:v>
                </c:pt>
                <c:pt idx="316">
                  <c:v>25.916699999999999</c:v>
                </c:pt>
                <c:pt idx="317">
                  <c:v>26</c:v>
                </c:pt>
                <c:pt idx="318">
                  <c:v>26.083300000000001</c:v>
                </c:pt>
                <c:pt idx="319">
                  <c:v>26.166699999999999</c:v>
                </c:pt>
                <c:pt idx="320">
                  <c:v>26.25</c:v>
                </c:pt>
                <c:pt idx="321">
                  <c:v>26.333300000000001</c:v>
                </c:pt>
                <c:pt idx="322">
                  <c:v>26.416699999999999</c:v>
                </c:pt>
                <c:pt idx="323">
                  <c:v>26.5</c:v>
                </c:pt>
                <c:pt idx="324">
                  <c:v>26.583300000000001</c:v>
                </c:pt>
                <c:pt idx="325">
                  <c:v>26.666699999999999</c:v>
                </c:pt>
                <c:pt idx="326">
                  <c:v>26.75</c:v>
                </c:pt>
                <c:pt idx="327">
                  <c:v>26.833300000000001</c:v>
                </c:pt>
                <c:pt idx="328">
                  <c:v>26.916699999999999</c:v>
                </c:pt>
                <c:pt idx="329">
                  <c:v>27</c:v>
                </c:pt>
                <c:pt idx="330">
                  <c:v>27.083300000000001</c:v>
                </c:pt>
                <c:pt idx="331">
                  <c:v>27.166699999999999</c:v>
                </c:pt>
                <c:pt idx="332">
                  <c:v>27.25</c:v>
                </c:pt>
                <c:pt idx="333">
                  <c:v>27.333300000000001</c:v>
                </c:pt>
                <c:pt idx="334">
                  <c:v>27.416699999999999</c:v>
                </c:pt>
                <c:pt idx="335">
                  <c:v>27.5</c:v>
                </c:pt>
                <c:pt idx="336">
                  <c:v>27.583300000000001</c:v>
                </c:pt>
                <c:pt idx="337">
                  <c:v>27.666699999999999</c:v>
                </c:pt>
                <c:pt idx="338">
                  <c:v>27.75</c:v>
                </c:pt>
                <c:pt idx="339">
                  <c:v>27.833300000000001</c:v>
                </c:pt>
                <c:pt idx="340">
                  <c:v>27.916699999999999</c:v>
                </c:pt>
                <c:pt idx="341">
                  <c:v>28</c:v>
                </c:pt>
                <c:pt idx="342">
                  <c:v>28.083300000000001</c:v>
                </c:pt>
                <c:pt idx="343">
                  <c:v>28.166699999999999</c:v>
                </c:pt>
                <c:pt idx="344">
                  <c:v>28.25</c:v>
                </c:pt>
                <c:pt idx="345">
                  <c:v>28.333300000000001</c:v>
                </c:pt>
                <c:pt idx="346">
                  <c:v>28.416699999999999</c:v>
                </c:pt>
                <c:pt idx="347">
                  <c:v>28.5</c:v>
                </c:pt>
                <c:pt idx="348">
                  <c:v>28.583300000000001</c:v>
                </c:pt>
                <c:pt idx="349">
                  <c:v>28.666699999999999</c:v>
                </c:pt>
                <c:pt idx="350">
                  <c:v>28.75</c:v>
                </c:pt>
                <c:pt idx="351">
                  <c:v>28.833300000000001</c:v>
                </c:pt>
                <c:pt idx="352">
                  <c:v>28.916699999999999</c:v>
                </c:pt>
                <c:pt idx="353">
                  <c:v>29</c:v>
                </c:pt>
                <c:pt idx="354">
                  <c:v>29.083300000000001</c:v>
                </c:pt>
                <c:pt idx="355">
                  <c:v>29.166699999999999</c:v>
                </c:pt>
                <c:pt idx="356">
                  <c:v>29.25</c:v>
                </c:pt>
                <c:pt idx="357">
                  <c:v>29.333300000000001</c:v>
                </c:pt>
                <c:pt idx="358">
                  <c:v>29.416699999999999</c:v>
                </c:pt>
                <c:pt idx="359">
                  <c:v>29.5</c:v>
                </c:pt>
                <c:pt idx="360">
                  <c:v>29.583300000000001</c:v>
                </c:pt>
                <c:pt idx="361">
                  <c:v>29.666699999999999</c:v>
                </c:pt>
              </c:numCache>
            </c:numRef>
          </c:cat>
          <c:val>
            <c:numRef>
              <c:f>Sheet2!$Q$2:$Q$363</c:f>
              <c:numCache>
                <c:formatCode>General</c:formatCode>
                <c:ptCount val="362"/>
                <c:pt idx="0">
                  <c:v>3956</c:v>
                </c:pt>
                <c:pt idx="1">
                  <c:v>3015</c:v>
                </c:pt>
                <c:pt idx="2">
                  <c:v>2670</c:v>
                </c:pt>
                <c:pt idx="3">
                  <c:v>2973</c:v>
                </c:pt>
                <c:pt idx="4">
                  <c:v>3681</c:v>
                </c:pt>
                <c:pt idx="5">
                  <c:v>4265</c:v>
                </c:pt>
                <c:pt idx="6">
                  <c:v>4077</c:v>
                </c:pt>
                <c:pt idx="7">
                  <c:v>3519</c:v>
                </c:pt>
                <c:pt idx="8">
                  <c:v>2851</c:v>
                </c:pt>
                <c:pt idx="9">
                  <c:v>2388</c:v>
                </c:pt>
                <c:pt idx="10">
                  <c:v>2029</c:v>
                </c:pt>
                <c:pt idx="11">
                  <c:v>1743</c:v>
                </c:pt>
                <c:pt idx="12">
                  <c:v>1590</c:v>
                </c:pt>
                <c:pt idx="13">
                  <c:v>1629</c:v>
                </c:pt>
                <c:pt idx="14">
                  <c:v>2040</c:v>
                </c:pt>
                <c:pt idx="15">
                  <c:v>2939</c:v>
                </c:pt>
                <c:pt idx="16">
                  <c:v>3929</c:v>
                </c:pt>
                <c:pt idx="17">
                  <c:v>4228</c:v>
                </c:pt>
                <c:pt idx="18">
                  <c:v>3856</c:v>
                </c:pt>
                <c:pt idx="19">
                  <c:v>3228</c:v>
                </c:pt>
                <c:pt idx="20">
                  <c:v>2634</c:v>
                </c:pt>
                <c:pt idx="21">
                  <c:v>2195</c:v>
                </c:pt>
                <c:pt idx="22">
                  <c:v>1899</c:v>
                </c:pt>
                <c:pt idx="23">
                  <c:v>1691</c:v>
                </c:pt>
                <c:pt idx="24">
                  <c:v>1551</c:v>
                </c:pt>
                <c:pt idx="25">
                  <c:v>1607</c:v>
                </c:pt>
                <c:pt idx="26">
                  <c:v>2107</c:v>
                </c:pt>
                <c:pt idx="27">
                  <c:v>2997</c:v>
                </c:pt>
                <c:pt idx="28">
                  <c:v>4015</c:v>
                </c:pt>
                <c:pt idx="29">
                  <c:v>4357</c:v>
                </c:pt>
                <c:pt idx="30">
                  <c:v>3914</c:v>
                </c:pt>
                <c:pt idx="31">
                  <c:v>3233</c:v>
                </c:pt>
                <c:pt idx="32">
                  <c:v>2644</c:v>
                </c:pt>
                <c:pt idx="33">
                  <c:v>2191</c:v>
                </c:pt>
                <c:pt idx="34">
                  <c:v>1884</c:v>
                </c:pt>
                <c:pt idx="35">
                  <c:v>1675</c:v>
                </c:pt>
                <c:pt idx="36">
                  <c:v>1538</c:v>
                </c:pt>
                <c:pt idx="37">
                  <c:v>1571</c:v>
                </c:pt>
                <c:pt idx="38">
                  <c:v>2037</c:v>
                </c:pt>
                <c:pt idx="39">
                  <c:v>3010</c:v>
                </c:pt>
                <c:pt idx="40">
                  <c:v>4026</c:v>
                </c:pt>
                <c:pt idx="41">
                  <c:v>4312</c:v>
                </c:pt>
                <c:pt idx="42">
                  <c:v>3961</c:v>
                </c:pt>
                <c:pt idx="43">
                  <c:v>3301</c:v>
                </c:pt>
                <c:pt idx="44">
                  <c:v>2678</c:v>
                </c:pt>
                <c:pt idx="45">
                  <c:v>2275</c:v>
                </c:pt>
                <c:pt idx="46">
                  <c:v>1933</c:v>
                </c:pt>
                <c:pt idx="47">
                  <c:v>1708</c:v>
                </c:pt>
                <c:pt idx="48">
                  <c:v>1555</c:v>
                </c:pt>
                <c:pt idx="49">
                  <c:v>1560</c:v>
                </c:pt>
                <c:pt idx="50">
                  <c:v>2035</c:v>
                </c:pt>
                <c:pt idx="51">
                  <c:v>3009</c:v>
                </c:pt>
                <c:pt idx="52">
                  <c:v>4009</c:v>
                </c:pt>
                <c:pt idx="53">
                  <c:v>4357</c:v>
                </c:pt>
                <c:pt idx="54">
                  <c:v>3915</c:v>
                </c:pt>
                <c:pt idx="55">
                  <c:v>3170</c:v>
                </c:pt>
                <c:pt idx="56">
                  <c:v>2601</c:v>
                </c:pt>
                <c:pt idx="57">
                  <c:v>2192</c:v>
                </c:pt>
                <c:pt idx="58">
                  <c:v>1875</c:v>
                </c:pt>
                <c:pt idx="59">
                  <c:v>1633</c:v>
                </c:pt>
                <c:pt idx="60">
                  <c:v>1510</c:v>
                </c:pt>
                <c:pt idx="61">
                  <c:v>1590</c:v>
                </c:pt>
                <c:pt idx="62">
                  <c:v>2020</c:v>
                </c:pt>
                <c:pt idx="63">
                  <c:v>2949</c:v>
                </c:pt>
                <c:pt idx="64">
                  <c:v>3865</c:v>
                </c:pt>
                <c:pt idx="65">
                  <c:v>4195</c:v>
                </c:pt>
                <c:pt idx="66">
                  <c:v>3809</c:v>
                </c:pt>
                <c:pt idx="67">
                  <c:v>3137</c:v>
                </c:pt>
                <c:pt idx="68">
                  <c:v>2556</c:v>
                </c:pt>
                <c:pt idx="69">
                  <c:v>2137</c:v>
                </c:pt>
                <c:pt idx="70">
                  <c:v>1834</c:v>
                </c:pt>
                <c:pt idx="71">
                  <c:v>1619</c:v>
                </c:pt>
                <c:pt idx="72">
                  <c:v>1486</c:v>
                </c:pt>
                <c:pt idx="73">
                  <c:v>1524</c:v>
                </c:pt>
                <c:pt idx="74">
                  <c:v>1949</c:v>
                </c:pt>
                <c:pt idx="75">
                  <c:v>2903</c:v>
                </c:pt>
                <c:pt idx="76">
                  <c:v>3855</c:v>
                </c:pt>
                <c:pt idx="77">
                  <c:v>4168</c:v>
                </c:pt>
                <c:pt idx="78">
                  <c:v>3844</c:v>
                </c:pt>
                <c:pt idx="79">
                  <c:v>3164</c:v>
                </c:pt>
                <c:pt idx="80">
                  <c:v>2638</c:v>
                </c:pt>
                <c:pt idx="81">
                  <c:v>2221</c:v>
                </c:pt>
                <c:pt idx="82">
                  <c:v>1923</c:v>
                </c:pt>
                <c:pt idx="83">
                  <c:v>1692</c:v>
                </c:pt>
                <c:pt idx="84">
                  <c:v>1541</c:v>
                </c:pt>
                <c:pt idx="85">
                  <c:v>1536</c:v>
                </c:pt>
                <c:pt idx="86">
                  <c:v>2004</c:v>
                </c:pt>
                <c:pt idx="87">
                  <c:v>2968</c:v>
                </c:pt>
                <c:pt idx="88">
                  <c:v>3911</c:v>
                </c:pt>
                <c:pt idx="89">
                  <c:v>4201</c:v>
                </c:pt>
                <c:pt idx="90">
                  <c:v>3828</c:v>
                </c:pt>
                <c:pt idx="91">
                  <c:v>3196</c:v>
                </c:pt>
                <c:pt idx="92">
                  <c:v>2623</c:v>
                </c:pt>
                <c:pt idx="93">
                  <c:v>2135</c:v>
                </c:pt>
                <c:pt idx="94">
                  <c:v>1832</c:v>
                </c:pt>
                <c:pt idx="95">
                  <c:v>1610</c:v>
                </c:pt>
                <c:pt idx="96">
                  <c:v>1485</c:v>
                </c:pt>
                <c:pt idx="97">
                  <c:v>1504</c:v>
                </c:pt>
                <c:pt idx="98">
                  <c:v>2040</c:v>
                </c:pt>
                <c:pt idx="99">
                  <c:v>2942</c:v>
                </c:pt>
                <c:pt idx="100">
                  <c:v>3960</c:v>
                </c:pt>
                <c:pt idx="101">
                  <c:v>4370</c:v>
                </c:pt>
                <c:pt idx="102">
                  <c:v>3988</c:v>
                </c:pt>
                <c:pt idx="103">
                  <c:v>3323</c:v>
                </c:pt>
                <c:pt idx="104">
                  <c:v>2699</c:v>
                </c:pt>
                <c:pt idx="105">
                  <c:v>2234</c:v>
                </c:pt>
                <c:pt idx="106">
                  <c:v>1903</c:v>
                </c:pt>
                <c:pt idx="107">
                  <c:v>1669</c:v>
                </c:pt>
                <c:pt idx="108">
                  <c:v>1532</c:v>
                </c:pt>
                <c:pt idx="109">
                  <c:v>1595</c:v>
                </c:pt>
                <c:pt idx="110">
                  <c:v>2036</c:v>
                </c:pt>
                <c:pt idx="111">
                  <c:v>2970</c:v>
                </c:pt>
                <c:pt idx="112">
                  <c:v>3912</c:v>
                </c:pt>
                <c:pt idx="113">
                  <c:v>4208</c:v>
                </c:pt>
                <c:pt idx="114">
                  <c:v>3820</c:v>
                </c:pt>
                <c:pt idx="115">
                  <c:v>3118</c:v>
                </c:pt>
                <c:pt idx="116">
                  <c:v>2570</c:v>
                </c:pt>
                <c:pt idx="117">
                  <c:v>2169</c:v>
                </c:pt>
                <c:pt idx="118">
                  <c:v>1858</c:v>
                </c:pt>
                <c:pt idx="119">
                  <c:v>1641</c:v>
                </c:pt>
                <c:pt idx="120">
                  <c:v>1493</c:v>
                </c:pt>
                <c:pt idx="121">
                  <c:v>1552</c:v>
                </c:pt>
                <c:pt idx="122">
                  <c:v>1974</c:v>
                </c:pt>
                <c:pt idx="123">
                  <c:v>2889</c:v>
                </c:pt>
                <c:pt idx="124">
                  <c:v>3791</c:v>
                </c:pt>
                <c:pt idx="125">
                  <c:v>4166</c:v>
                </c:pt>
                <c:pt idx="126">
                  <c:v>3872</c:v>
                </c:pt>
                <c:pt idx="127">
                  <c:v>3188</c:v>
                </c:pt>
                <c:pt idx="128">
                  <c:v>2615</c:v>
                </c:pt>
                <c:pt idx="129">
                  <c:v>2187</c:v>
                </c:pt>
                <c:pt idx="130">
                  <c:v>1890</c:v>
                </c:pt>
                <c:pt idx="131">
                  <c:v>1661</c:v>
                </c:pt>
                <c:pt idx="132">
                  <c:v>1475</c:v>
                </c:pt>
                <c:pt idx="133">
                  <c:v>1517</c:v>
                </c:pt>
                <c:pt idx="134">
                  <c:v>2019</c:v>
                </c:pt>
                <c:pt idx="135">
                  <c:v>2947</c:v>
                </c:pt>
                <c:pt idx="136">
                  <c:v>3935</c:v>
                </c:pt>
                <c:pt idx="137">
                  <c:v>4353</c:v>
                </c:pt>
                <c:pt idx="138">
                  <c:v>3975</c:v>
                </c:pt>
                <c:pt idx="139">
                  <c:v>3284</c:v>
                </c:pt>
                <c:pt idx="140">
                  <c:v>2655</c:v>
                </c:pt>
                <c:pt idx="141">
                  <c:v>2169</c:v>
                </c:pt>
                <c:pt idx="142">
                  <c:v>1859</c:v>
                </c:pt>
                <c:pt idx="143">
                  <c:v>1633</c:v>
                </c:pt>
                <c:pt idx="144">
                  <c:v>1489</c:v>
                </c:pt>
                <c:pt idx="145">
                  <c:v>1519</c:v>
                </c:pt>
                <c:pt idx="146">
                  <c:v>1951</c:v>
                </c:pt>
                <c:pt idx="147">
                  <c:v>2783</c:v>
                </c:pt>
                <c:pt idx="148">
                  <c:v>3704</c:v>
                </c:pt>
                <c:pt idx="149">
                  <c:v>4127</c:v>
                </c:pt>
                <c:pt idx="150">
                  <c:v>3744</c:v>
                </c:pt>
                <c:pt idx="151">
                  <c:v>3102</c:v>
                </c:pt>
                <c:pt idx="152">
                  <c:v>2536</c:v>
                </c:pt>
                <c:pt idx="153">
                  <c:v>2124</c:v>
                </c:pt>
                <c:pt idx="154">
                  <c:v>1883</c:v>
                </c:pt>
                <c:pt idx="155">
                  <c:v>1641</c:v>
                </c:pt>
                <c:pt idx="156">
                  <c:v>1492</c:v>
                </c:pt>
                <c:pt idx="157">
                  <c:v>1535</c:v>
                </c:pt>
                <c:pt idx="158">
                  <c:v>1989</c:v>
                </c:pt>
                <c:pt idx="159">
                  <c:v>2859</c:v>
                </c:pt>
                <c:pt idx="160">
                  <c:v>3878</c:v>
                </c:pt>
                <c:pt idx="161">
                  <c:v>4283</c:v>
                </c:pt>
                <c:pt idx="162">
                  <c:v>3895</c:v>
                </c:pt>
                <c:pt idx="163">
                  <c:v>3281</c:v>
                </c:pt>
                <c:pt idx="164">
                  <c:v>2673</c:v>
                </c:pt>
                <c:pt idx="165">
                  <c:v>2213</c:v>
                </c:pt>
                <c:pt idx="166">
                  <c:v>1892</c:v>
                </c:pt>
                <c:pt idx="167">
                  <c:v>1664</c:v>
                </c:pt>
                <c:pt idx="168">
                  <c:v>1514</c:v>
                </c:pt>
                <c:pt idx="169">
                  <c:v>1563</c:v>
                </c:pt>
                <c:pt idx="170">
                  <c:v>2082</c:v>
                </c:pt>
                <c:pt idx="171">
                  <c:v>3104</c:v>
                </c:pt>
                <c:pt idx="172">
                  <c:v>4062</c:v>
                </c:pt>
                <c:pt idx="173">
                  <c:v>4388</c:v>
                </c:pt>
                <c:pt idx="174">
                  <c:v>3917</c:v>
                </c:pt>
                <c:pt idx="175">
                  <c:v>3240</c:v>
                </c:pt>
                <c:pt idx="176">
                  <c:v>2596</c:v>
                </c:pt>
                <c:pt idx="177">
                  <c:v>2188</c:v>
                </c:pt>
                <c:pt idx="178">
                  <c:v>1885</c:v>
                </c:pt>
                <c:pt idx="179">
                  <c:v>1653</c:v>
                </c:pt>
                <c:pt idx="180">
                  <c:v>1519</c:v>
                </c:pt>
                <c:pt idx="181">
                  <c:v>1532</c:v>
                </c:pt>
                <c:pt idx="182">
                  <c:v>2002</c:v>
                </c:pt>
                <c:pt idx="183">
                  <c:v>3000</c:v>
                </c:pt>
                <c:pt idx="184">
                  <c:v>3945</c:v>
                </c:pt>
                <c:pt idx="185">
                  <c:v>4318</c:v>
                </c:pt>
                <c:pt idx="186">
                  <c:v>3946</c:v>
                </c:pt>
                <c:pt idx="187">
                  <c:v>3250</c:v>
                </c:pt>
                <c:pt idx="188">
                  <c:v>2694</c:v>
                </c:pt>
                <c:pt idx="189">
                  <c:v>2207</c:v>
                </c:pt>
                <c:pt idx="190">
                  <c:v>1899</c:v>
                </c:pt>
                <c:pt idx="191">
                  <c:v>1685</c:v>
                </c:pt>
                <c:pt idx="192">
                  <c:v>1514</c:v>
                </c:pt>
                <c:pt idx="193">
                  <c:v>1560</c:v>
                </c:pt>
                <c:pt idx="194">
                  <c:v>1993</c:v>
                </c:pt>
                <c:pt idx="195">
                  <c:v>2907</c:v>
                </c:pt>
                <c:pt idx="196">
                  <c:v>3766</c:v>
                </c:pt>
                <c:pt idx="197">
                  <c:v>4102</c:v>
                </c:pt>
                <c:pt idx="198">
                  <c:v>3769</c:v>
                </c:pt>
                <c:pt idx="199">
                  <c:v>3119</c:v>
                </c:pt>
                <c:pt idx="200">
                  <c:v>2526</c:v>
                </c:pt>
                <c:pt idx="201">
                  <c:v>2116</c:v>
                </c:pt>
                <c:pt idx="202">
                  <c:v>1834</c:v>
                </c:pt>
                <c:pt idx="203">
                  <c:v>1607</c:v>
                </c:pt>
                <c:pt idx="204">
                  <c:v>1461</c:v>
                </c:pt>
                <c:pt idx="205">
                  <c:v>1513</c:v>
                </c:pt>
                <c:pt idx="206">
                  <c:v>1919</c:v>
                </c:pt>
                <c:pt idx="207">
                  <c:v>2792</c:v>
                </c:pt>
                <c:pt idx="208">
                  <c:v>3743</c:v>
                </c:pt>
                <c:pt idx="209">
                  <c:v>4159</c:v>
                </c:pt>
                <c:pt idx="210">
                  <c:v>3790</c:v>
                </c:pt>
                <c:pt idx="211">
                  <c:v>3155</c:v>
                </c:pt>
                <c:pt idx="212">
                  <c:v>2572</c:v>
                </c:pt>
                <c:pt idx="213">
                  <c:v>2141</c:v>
                </c:pt>
                <c:pt idx="214">
                  <c:v>1841</c:v>
                </c:pt>
                <c:pt idx="215">
                  <c:v>1601</c:v>
                </c:pt>
                <c:pt idx="216">
                  <c:v>1447</c:v>
                </c:pt>
                <c:pt idx="217">
                  <c:v>1482</c:v>
                </c:pt>
                <c:pt idx="218">
                  <c:v>1880</c:v>
                </c:pt>
                <c:pt idx="219">
                  <c:v>2780</c:v>
                </c:pt>
                <c:pt idx="220">
                  <c:v>3783</c:v>
                </c:pt>
                <c:pt idx="221">
                  <c:v>4105</c:v>
                </c:pt>
                <c:pt idx="222">
                  <c:v>3759</c:v>
                </c:pt>
                <c:pt idx="223">
                  <c:v>3145</c:v>
                </c:pt>
                <c:pt idx="224">
                  <c:v>2583</c:v>
                </c:pt>
                <c:pt idx="225">
                  <c:v>2133</c:v>
                </c:pt>
                <c:pt idx="226">
                  <c:v>1825</c:v>
                </c:pt>
                <c:pt idx="227">
                  <c:v>1592</c:v>
                </c:pt>
                <c:pt idx="228">
                  <c:v>1467</c:v>
                </c:pt>
                <c:pt idx="229">
                  <c:v>1499</c:v>
                </c:pt>
                <c:pt idx="230">
                  <c:v>1972</c:v>
                </c:pt>
                <c:pt idx="231">
                  <c:v>2849</c:v>
                </c:pt>
                <c:pt idx="232">
                  <c:v>3798</c:v>
                </c:pt>
                <c:pt idx="233">
                  <c:v>4161</c:v>
                </c:pt>
                <c:pt idx="234">
                  <c:v>3752</c:v>
                </c:pt>
                <c:pt idx="235">
                  <c:v>3097</c:v>
                </c:pt>
                <c:pt idx="236">
                  <c:v>2519</c:v>
                </c:pt>
                <c:pt idx="237">
                  <c:v>2155</c:v>
                </c:pt>
                <c:pt idx="238">
                  <c:v>1866</c:v>
                </c:pt>
                <c:pt idx="239">
                  <c:v>1647</c:v>
                </c:pt>
                <c:pt idx="240">
                  <c:v>1492</c:v>
                </c:pt>
                <c:pt idx="241">
                  <c:v>1504</c:v>
                </c:pt>
                <c:pt idx="242">
                  <c:v>1956</c:v>
                </c:pt>
                <c:pt idx="243">
                  <c:v>2847</c:v>
                </c:pt>
                <c:pt idx="244">
                  <c:v>3859</c:v>
                </c:pt>
                <c:pt idx="245">
                  <c:v>4232</c:v>
                </c:pt>
                <c:pt idx="246">
                  <c:v>3874</c:v>
                </c:pt>
                <c:pt idx="247">
                  <c:v>3263</c:v>
                </c:pt>
                <c:pt idx="248">
                  <c:v>2658</c:v>
                </c:pt>
                <c:pt idx="249">
                  <c:v>2217</c:v>
                </c:pt>
                <c:pt idx="250">
                  <c:v>1938</c:v>
                </c:pt>
                <c:pt idx="251">
                  <c:v>1703</c:v>
                </c:pt>
                <c:pt idx="252">
                  <c:v>1533</c:v>
                </c:pt>
                <c:pt idx="253">
                  <c:v>1581</c:v>
                </c:pt>
                <c:pt idx="254">
                  <c:v>1984</c:v>
                </c:pt>
                <c:pt idx="255">
                  <c:v>2945</c:v>
                </c:pt>
                <c:pt idx="256">
                  <c:v>3943</c:v>
                </c:pt>
                <c:pt idx="257">
                  <c:v>4308</c:v>
                </c:pt>
                <c:pt idx="258">
                  <c:v>3883</c:v>
                </c:pt>
                <c:pt idx="259">
                  <c:v>3227</c:v>
                </c:pt>
                <c:pt idx="260">
                  <c:v>2643</c:v>
                </c:pt>
                <c:pt idx="261">
                  <c:v>2221</c:v>
                </c:pt>
                <c:pt idx="262">
                  <c:v>1892</c:v>
                </c:pt>
                <c:pt idx="263">
                  <c:v>1665</c:v>
                </c:pt>
                <c:pt idx="264">
                  <c:v>1515</c:v>
                </c:pt>
                <c:pt idx="265">
                  <c:v>1599</c:v>
                </c:pt>
                <c:pt idx="266">
                  <c:v>2067</c:v>
                </c:pt>
                <c:pt idx="267">
                  <c:v>2979</c:v>
                </c:pt>
                <c:pt idx="268">
                  <c:v>3943</c:v>
                </c:pt>
                <c:pt idx="269">
                  <c:v>4309</c:v>
                </c:pt>
                <c:pt idx="270">
                  <c:v>3798</c:v>
                </c:pt>
                <c:pt idx="271">
                  <c:v>3094</c:v>
                </c:pt>
                <c:pt idx="272">
                  <c:v>2562</c:v>
                </c:pt>
                <c:pt idx="273">
                  <c:v>2162</c:v>
                </c:pt>
                <c:pt idx="274">
                  <c:v>1852</c:v>
                </c:pt>
                <c:pt idx="275">
                  <c:v>1612</c:v>
                </c:pt>
                <c:pt idx="276">
                  <c:v>1461</c:v>
                </c:pt>
                <c:pt idx="277">
                  <c:v>1502</c:v>
                </c:pt>
                <c:pt idx="278">
                  <c:v>1959</c:v>
                </c:pt>
                <c:pt idx="279">
                  <c:v>2848</c:v>
                </c:pt>
                <c:pt idx="280">
                  <c:v>3857</c:v>
                </c:pt>
                <c:pt idx="281">
                  <c:v>4142</c:v>
                </c:pt>
                <c:pt idx="282">
                  <c:v>3830</c:v>
                </c:pt>
                <c:pt idx="283">
                  <c:v>3224</c:v>
                </c:pt>
                <c:pt idx="284">
                  <c:v>2641</c:v>
                </c:pt>
                <c:pt idx="285">
                  <c:v>2177</c:v>
                </c:pt>
                <c:pt idx="286">
                  <c:v>1886</c:v>
                </c:pt>
                <c:pt idx="287">
                  <c:v>1656</c:v>
                </c:pt>
                <c:pt idx="288">
                  <c:v>1476</c:v>
                </c:pt>
                <c:pt idx="289">
                  <c:v>1505</c:v>
                </c:pt>
                <c:pt idx="290">
                  <c:v>1987</c:v>
                </c:pt>
                <c:pt idx="291">
                  <c:v>2899</c:v>
                </c:pt>
                <c:pt idx="292">
                  <c:v>3847</c:v>
                </c:pt>
                <c:pt idx="293">
                  <c:v>4318</c:v>
                </c:pt>
                <c:pt idx="294">
                  <c:v>3951</c:v>
                </c:pt>
                <c:pt idx="295">
                  <c:v>3330</c:v>
                </c:pt>
                <c:pt idx="296">
                  <c:v>2733</c:v>
                </c:pt>
                <c:pt idx="297">
                  <c:v>2259</c:v>
                </c:pt>
                <c:pt idx="298">
                  <c:v>1923</c:v>
                </c:pt>
                <c:pt idx="299">
                  <c:v>1665</c:v>
                </c:pt>
                <c:pt idx="300">
                  <c:v>1528</c:v>
                </c:pt>
                <c:pt idx="301">
                  <c:v>1568</c:v>
                </c:pt>
                <c:pt idx="302">
                  <c:v>2067</c:v>
                </c:pt>
                <c:pt idx="303">
                  <c:v>3048</c:v>
                </c:pt>
                <c:pt idx="304">
                  <c:v>4031</c:v>
                </c:pt>
                <c:pt idx="305">
                  <c:v>4310</c:v>
                </c:pt>
                <c:pt idx="306">
                  <c:v>4035</c:v>
                </c:pt>
                <c:pt idx="307">
                  <c:v>3323</c:v>
                </c:pt>
                <c:pt idx="308">
                  <c:v>2732</c:v>
                </c:pt>
                <c:pt idx="309">
                  <c:v>2279</c:v>
                </c:pt>
                <c:pt idx="310">
                  <c:v>1939</c:v>
                </c:pt>
                <c:pt idx="311">
                  <c:v>1695</c:v>
                </c:pt>
                <c:pt idx="312">
                  <c:v>1541</c:v>
                </c:pt>
                <c:pt idx="313">
                  <c:v>1545</c:v>
                </c:pt>
                <c:pt idx="314">
                  <c:v>2020</c:v>
                </c:pt>
                <c:pt idx="315">
                  <c:v>2944</c:v>
                </c:pt>
                <c:pt idx="316">
                  <c:v>3962</c:v>
                </c:pt>
                <c:pt idx="317">
                  <c:v>4313</c:v>
                </c:pt>
                <c:pt idx="318">
                  <c:v>3974</c:v>
                </c:pt>
                <c:pt idx="319">
                  <c:v>3256</c:v>
                </c:pt>
                <c:pt idx="320">
                  <c:v>2637</c:v>
                </c:pt>
                <c:pt idx="321">
                  <c:v>2212</c:v>
                </c:pt>
                <c:pt idx="322">
                  <c:v>1901</c:v>
                </c:pt>
                <c:pt idx="323">
                  <c:v>1650</c:v>
                </c:pt>
                <c:pt idx="324">
                  <c:v>1525</c:v>
                </c:pt>
                <c:pt idx="325">
                  <c:v>1554</c:v>
                </c:pt>
                <c:pt idx="326">
                  <c:v>1999</c:v>
                </c:pt>
                <c:pt idx="327">
                  <c:v>2964</c:v>
                </c:pt>
                <c:pt idx="328">
                  <c:v>3921</c:v>
                </c:pt>
                <c:pt idx="329">
                  <c:v>4198</c:v>
                </c:pt>
                <c:pt idx="330">
                  <c:v>3778</c:v>
                </c:pt>
                <c:pt idx="331">
                  <c:v>3164</c:v>
                </c:pt>
                <c:pt idx="332">
                  <c:v>2610</c:v>
                </c:pt>
                <c:pt idx="333">
                  <c:v>2165</c:v>
                </c:pt>
                <c:pt idx="334">
                  <c:v>1865</c:v>
                </c:pt>
                <c:pt idx="335">
                  <c:v>1619</c:v>
                </c:pt>
                <c:pt idx="336">
                  <c:v>1497</c:v>
                </c:pt>
                <c:pt idx="337">
                  <c:v>1584</c:v>
                </c:pt>
                <c:pt idx="338">
                  <c:v>2043</c:v>
                </c:pt>
                <c:pt idx="339">
                  <c:v>2976</c:v>
                </c:pt>
                <c:pt idx="340">
                  <c:v>3885</c:v>
                </c:pt>
                <c:pt idx="341">
                  <c:v>4222</c:v>
                </c:pt>
                <c:pt idx="342">
                  <c:v>3894</c:v>
                </c:pt>
                <c:pt idx="343">
                  <c:v>3191</c:v>
                </c:pt>
                <c:pt idx="344">
                  <c:v>2641</c:v>
                </c:pt>
                <c:pt idx="345">
                  <c:v>2220</c:v>
                </c:pt>
                <c:pt idx="346">
                  <c:v>1939</c:v>
                </c:pt>
                <c:pt idx="347">
                  <c:v>1690</c:v>
                </c:pt>
                <c:pt idx="348">
                  <c:v>1536</c:v>
                </c:pt>
                <c:pt idx="349">
                  <c:v>1576</c:v>
                </c:pt>
                <c:pt idx="350">
                  <c:v>2039</c:v>
                </c:pt>
                <c:pt idx="351">
                  <c:v>2983</c:v>
                </c:pt>
                <c:pt idx="352">
                  <c:v>3855</c:v>
                </c:pt>
                <c:pt idx="353">
                  <c:v>4196</c:v>
                </c:pt>
                <c:pt idx="354">
                  <c:v>3852</c:v>
                </c:pt>
                <c:pt idx="355">
                  <c:v>3171</c:v>
                </c:pt>
                <c:pt idx="356">
                  <c:v>2562</c:v>
                </c:pt>
                <c:pt idx="357">
                  <c:v>2177</c:v>
                </c:pt>
                <c:pt idx="358">
                  <c:v>1897</c:v>
                </c:pt>
                <c:pt idx="359">
                  <c:v>1669</c:v>
                </c:pt>
                <c:pt idx="360">
                  <c:v>1522</c:v>
                </c:pt>
                <c:pt idx="361">
                  <c:v>1582</c:v>
                </c:pt>
              </c:numCache>
            </c:numRef>
          </c:val>
          <c:smooth val="0"/>
          <c:extLst>
            <c:ext xmlns:c16="http://schemas.microsoft.com/office/drawing/2014/chart" uri="{C3380CC4-5D6E-409C-BE32-E72D297353CC}">
              <c16:uniqueId val="{00000001-E8F1-400A-8D6E-15A5ACC36854}"/>
            </c:ext>
          </c:extLst>
        </c:ser>
        <c:dLbls>
          <c:showLegendKey val="0"/>
          <c:showVal val="0"/>
          <c:showCatName val="0"/>
          <c:showSerName val="0"/>
          <c:showPercent val="0"/>
          <c:showBubbleSize val="0"/>
        </c:dLbls>
        <c:smooth val="0"/>
        <c:axId val="1352908048"/>
        <c:axId val="1352904688"/>
        <c:extLst/>
      </c:lineChart>
      <c:catAx>
        <c:axId val="1352908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venir Next LT Pro Light" panose="020B0304020202020204" pitchFamily="34" charset="0"/>
                    <a:ea typeface="+mn-ea"/>
                    <a:cs typeface="+mn-cs"/>
                  </a:defRPr>
                </a:pPr>
                <a:r>
                  <a:rPr lang="en-US" sz="2000">
                    <a:solidFill>
                      <a:schemeClr val="tx1"/>
                    </a:solidFill>
                    <a:latin typeface="Avenir Next LT Pro Light" panose="020B0304020202020204" pitchFamily="34" charset="0"/>
                    <a:cs typeface="Arial" panose="020B0604020202020204" pitchFamily="34" charset="0"/>
                  </a:rPr>
                  <a:t>Year</a:t>
                </a:r>
              </a:p>
            </c:rich>
          </c:tx>
          <c:layout>
            <c:manualLayout>
              <c:xMode val="edge"/>
              <c:yMode val="edge"/>
              <c:x val="0.46718651722588733"/>
              <c:y val="0.83882603490353169"/>
            </c:manualLayout>
          </c:layout>
          <c:overlay val="0"/>
          <c:spPr>
            <a:solidFill>
              <a:sysClr val="window" lastClr="FFFFFF"/>
            </a:solid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venir Next LT Pro Light" panose="020B0304020202020204" pitchFamily="34" charset="0"/>
                  <a:ea typeface="+mn-ea"/>
                  <a:cs typeface="+mn-cs"/>
                </a:defRPr>
              </a:pPr>
              <a:endParaRPr lang="en-US"/>
            </a:p>
          </c:txPr>
        </c:title>
        <c:numFmt formatCode="0" sourceLinked="1"/>
        <c:majorTickMark val="in"/>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crossAx val="1352904688"/>
        <c:crosses val="autoZero"/>
        <c:auto val="1"/>
        <c:lblAlgn val="ctr"/>
        <c:lblOffset val="100"/>
        <c:tickLblSkip val="24"/>
        <c:tickMarkSkip val="24"/>
        <c:noMultiLvlLbl val="0"/>
      </c:catAx>
      <c:valAx>
        <c:axId val="1352904688"/>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Avenir Next LT Pro Light" panose="020B0304020202020204" pitchFamily="34" charset="0"/>
                    <a:ea typeface="+mn-ea"/>
                    <a:cs typeface="+mn-cs"/>
                  </a:defRPr>
                </a:pPr>
                <a:r>
                  <a:rPr lang="en-US" sz="2000">
                    <a:solidFill>
                      <a:schemeClr val="tx1"/>
                    </a:solidFill>
                    <a:latin typeface="Avenir Next LT Pro Light" panose="020B0304020202020204" pitchFamily="34" charset="0"/>
                    <a:cs typeface="Arial" panose="020B0604020202020204" pitchFamily="34" charset="0"/>
                  </a:rPr>
                  <a:t>Barnacles (Thousands)</a:t>
                </a:r>
              </a:p>
            </c:rich>
          </c:tx>
          <c:layout>
            <c:manualLayout>
              <c:xMode val="edge"/>
              <c:yMode val="edge"/>
              <c:x val="1.2012012012012012E-2"/>
              <c:y val="0.1331360224708753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Avenir Next LT Pro Light" panose="020B0304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crossAx val="1352908048"/>
        <c:crosses val="autoZero"/>
        <c:crossBetween val="midCat"/>
        <c:majorUnit val="1000"/>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493ED-82DB-4147-A273-982F38A00FBD}"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1D020-F1F1-42E2-85E4-C1D6023E56BD}" type="slidenum">
              <a:rPr lang="en-US" smtClean="0"/>
              <a:t>‹#›</a:t>
            </a:fld>
            <a:endParaRPr lang="en-US"/>
          </a:p>
        </p:txBody>
      </p:sp>
    </p:spTree>
    <p:extLst>
      <p:ext uri="{BB962C8B-B14F-4D97-AF65-F5344CB8AC3E}">
        <p14:creationId xmlns:p14="http://schemas.microsoft.com/office/powerpoint/2010/main" val="419802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Alex Bangs, I work with the Kern Ralph Co-Lab, and today I’m </a:t>
            </a:r>
            <a:r>
              <a:rPr lang="en-US" dirty="0" err="1"/>
              <a:t>gonna</a:t>
            </a:r>
            <a:r>
              <a:rPr lang="en-US" dirty="0"/>
              <a:t> talk to you about simulating barnacles</a:t>
            </a:r>
          </a:p>
        </p:txBody>
      </p:sp>
      <p:sp>
        <p:nvSpPr>
          <p:cNvPr id="4" name="Slide Number Placeholder 3"/>
          <p:cNvSpPr>
            <a:spLocks noGrp="1"/>
          </p:cNvSpPr>
          <p:nvPr>
            <p:ph type="sldNum" sz="quarter" idx="5"/>
          </p:nvPr>
        </p:nvSpPr>
        <p:spPr/>
        <p:txBody>
          <a:bodyPr/>
          <a:lstStyle/>
          <a:p>
            <a:fld id="{6DA1D020-F1F1-42E2-85E4-C1D6023E56BD}" type="slidenum">
              <a:rPr lang="en-US" smtClean="0"/>
              <a:t>1</a:t>
            </a:fld>
            <a:endParaRPr lang="en-US"/>
          </a:p>
        </p:txBody>
      </p:sp>
    </p:spTree>
    <p:extLst>
      <p:ext uri="{BB962C8B-B14F-4D97-AF65-F5344CB8AC3E}">
        <p14:creationId xmlns:p14="http://schemas.microsoft.com/office/powerpoint/2010/main" val="2226548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last step in sculpting our barnacles is implementing genetic variation</a:t>
            </a:r>
          </a:p>
          <a:p>
            <a:endParaRPr lang="en-US" dirty="0"/>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We allow the modeled population to evolve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We simulate mutations at a constant rate we can control (Start mutation bar)</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These mutations produce a phenotype (In this example that’s represented by the color of the barnacles)</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From these phenotypes we model natural selection, where individuals are selected when their phenotype matches their environment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endParaRPr lang="en-US" sz="1200" dirty="0">
              <a:solidFill>
                <a:prstClr val="black"/>
              </a:solidFill>
              <a:latin typeface="Avenir Next LT Pro Light" panose="020B0304020202020204" pitchFamily="34" charset="0"/>
            </a:endParaRPr>
          </a:p>
        </p:txBody>
      </p:sp>
      <p:sp>
        <p:nvSpPr>
          <p:cNvPr id="4" name="Slide Number Placeholder 3"/>
          <p:cNvSpPr>
            <a:spLocks noGrp="1"/>
          </p:cNvSpPr>
          <p:nvPr>
            <p:ph type="sldNum" sz="quarter" idx="5"/>
          </p:nvPr>
        </p:nvSpPr>
        <p:spPr/>
        <p:txBody>
          <a:bodyPr/>
          <a:lstStyle/>
          <a:p>
            <a:fld id="{6DA1D020-F1F1-42E2-85E4-C1D6023E56BD}" type="slidenum">
              <a:rPr lang="en-US" smtClean="0"/>
              <a:t>10</a:t>
            </a:fld>
            <a:endParaRPr lang="en-US"/>
          </a:p>
        </p:txBody>
      </p:sp>
    </p:spTree>
    <p:extLst>
      <p:ext uri="{BB962C8B-B14F-4D97-AF65-F5344CB8AC3E}">
        <p14:creationId xmlns:p14="http://schemas.microsoft.com/office/powerpoint/2010/main" val="394998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…From these phenotypes we model natural selection, where individuals are selected when their phenotype matches their environment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(Start animation) Here, the barnacles whose colors don’t match the background die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endParaRPr lang="en-US" sz="1200" dirty="0">
              <a:solidFill>
                <a:prstClr val="black"/>
              </a:solidFill>
              <a:latin typeface="Avenir Next LT Pro Light" panose="020B0304020202020204" pitchFamily="34" charset="0"/>
            </a:endParaRPr>
          </a:p>
          <a:p>
            <a:pPr marL="171450" marR="0" lvl="0" indent="-171450" algn="l" defTabSz="914400" rtl="0" eaLnBrk="1" fontAlgn="auto" latinLnBrk="0" hangingPunct="1">
              <a:lnSpc>
                <a:spcPct val="114000"/>
              </a:lnSpc>
              <a:spcBef>
                <a:spcPts val="0"/>
              </a:spcBef>
              <a:spcAft>
                <a:spcPts val="1200"/>
              </a:spcAft>
              <a:buClrTx/>
              <a:buSzTx/>
              <a:buFontTx/>
              <a:buChar char="-"/>
              <a:tabLst/>
              <a:defRPr/>
            </a:pPr>
            <a:endParaRPr lang="en-US" sz="1200" dirty="0">
              <a:solidFill>
                <a:prstClr val="black"/>
              </a:solidFill>
              <a:latin typeface="Avenir Next LT Pro Light" panose="020B0304020202020204" pitchFamily="34" charset="0"/>
            </a:endParaRPr>
          </a:p>
        </p:txBody>
      </p:sp>
      <p:sp>
        <p:nvSpPr>
          <p:cNvPr id="4" name="Slide Number Placeholder 3"/>
          <p:cNvSpPr>
            <a:spLocks noGrp="1"/>
          </p:cNvSpPr>
          <p:nvPr>
            <p:ph type="sldNum" sz="quarter" idx="5"/>
          </p:nvPr>
        </p:nvSpPr>
        <p:spPr/>
        <p:txBody>
          <a:bodyPr/>
          <a:lstStyle/>
          <a:p>
            <a:fld id="{6DA1D020-F1F1-42E2-85E4-C1D6023E56BD}" type="slidenum">
              <a:rPr lang="en-US" smtClean="0"/>
              <a:t>11</a:t>
            </a:fld>
            <a:endParaRPr lang="en-US"/>
          </a:p>
        </p:txBody>
      </p:sp>
    </p:spTree>
    <p:extLst>
      <p:ext uri="{BB962C8B-B14F-4D97-AF65-F5344CB8AC3E}">
        <p14:creationId xmlns:p14="http://schemas.microsoft.com/office/powerpoint/2010/main" val="2701352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a:solidFill>
                  <a:prstClr val="black"/>
                </a:solidFill>
                <a:latin typeface="Avenir Next LT Pro Light" panose="020B0304020202020204" pitchFamily="34" charset="0"/>
              </a:rPr>
              <a:t>In the next generation, the phenotype of the new barnacles should match their environment</a:t>
            </a:r>
          </a:p>
          <a:p>
            <a:pPr marL="171450" indent="-171450">
              <a:buFontTx/>
              <a:buChar char="-"/>
            </a:pPr>
            <a:r>
              <a:rPr lang="en-US" sz="1200" dirty="0">
                <a:solidFill>
                  <a:prstClr val="black"/>
                </a:solidFill>
                <a:latin typeface="Avenir Next LT Pro Light" panose="020B0304020202020204" pitchFamily="34" charset="0"/>
              </a:rPr>
              <a:t>But, before settling we see some dispersal, which still results in some mismatch</a:t>
            </a:r>
          </a:p>
          <a:p>
            <a:pPr marL="171450" indent="-171450">
              <a:buFontTx/>
              <a:buChar char="-"/>
            </a:pPr>
            <a:r>
              <a:rPr lang="en-US" sz="1200" dirty="0">
                <a:solidFill>
                  <a:prstClr val="black"/>
                </a:solidFill>
                <a:latin typeface="Avenir Next LT Pro Light" panose="020B0304020202020204" pitchFamily="34" charset="0"/>
              </a:rPr>
              <a:t>When this occurs over many generations, this process is known as local adaptation and it’s one of the main ways a population survives in changing environments</a:t>
            </a:r>
          </a:p>
        </p:txBody>
      </p:sp>
      <p:sp>
        <p:nvSpPr>
          <p:cNvPr id="4" name="Slide Number Placeholder 3"/>
          <p:cNvSpPr>
            <a:spLocks noGrp="1"/>
          </p:cNvSpPr>
          <p:nvPr>
            <p:ph type="sldNum" sz="quarter" idx="5"/>
          </p:nvPr>
        </p:nvSpPr>
        <p:spPr/>
        <p:txBody>
          <a:bodyPr/>
          <a:lstStyle/>
          <a:p>
            <a:fld id="{6DA1D020-F1F1-42E2-85E4-C1D6023E56BD}" type="slidenum">
              <a:rPr lang="en-US" smtClean="0"/>
              <a:t>12</a:t>
            </a:fld>
            <a:endParaRPr lang="en-US"/>
          </a:p>
        </p:txBody>
      </p:sp>
    </p:spTree>
    <p:extLst>
      <p:ext uri="{BB962C8B-B14F-4D97-AF65-F5344CB8AC3E}">
        <p14:creationId xmlns:p14="http://schemas.microsoft.com/office/powerpoint/2010/main" val="1325884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sculpting done, we’ve started to run experiments with our model</a:t>
            </a:r>
          </a:p>
          <a:p>
            <a:pPr marL="171450" indent="-171450">
              <a:buFontTx/>
              <a:buChar char="-"/>
            </a:pPr>
            <a:r>
              <a:rPr lang="en-US" dirty="0"/>
              <a:t>The first things we tested was the effect of seasonal reproduction on population size</a:t>
            </a:r>
          </a:p>
          <a:p>
            <a:pPr marL="171450" indent="-171450">
              <a:buFontTx/>
              <a:buChar char="-"/>
            </a:pPr>
            <a:r>
              <a:rPr lang="en-US" dirty="0"/>
              <a:t>As you might recall, I mentioned there’s a time component to reproduction, dispersal, and settlement. Current literature states that larval dispersal and settlement are generally limited to the summer </a:t>
            </a:r>
          </a:p>
          <a:p>
            <a:pPr marL="171450" indent="-171450">
              <a:buFontTx/>
              <a:buChar char="-"/>
            </a:pPr>
            <a:r>
              <a:rPr lang="en-US" dirty="0"/>
              <a:t>Here are two simulations, one where reproduction occurred year-round and one where it was seasonally-restricted. </a:t>
            </a:r>
          </a:p>
          <a:p>
            <a:pPr marL="171450" indent="-171450">
              <a:buFontTx/>
              <a:buChar char="-"/>
            </a:pPr>
            <a:r>
              <a:rPr lang="en-US" dirty="0"/>
              <a:t>Notice that this results in burst of larval dispersal, before they population contracts due to limited settlement habitat</a:t>
            </a:r>
          </a:p>
          <a:p>
            <a:pPr marL="171450" indent="-171450">
              <a:buFontTx/>
              <a:buChar char="-"/>
            </a:pPr>
            <a:r>
              <a:rPr lang="en-US" dirty="0"/>
              <a:t>When we plot population size over time, we see the same trend. The seasonal reproduction sim, in blue, has cycles of population growth and contraction. The continuous reproduction, in orange, is more stable…</a:t>
            </a:r>
          </a:p>
          <a:p>
            <a:pPr marL="171450" indent="-171450">
              <a:buFontTx/>
              <a:buChar char="-"/>
            </a:pPr>
            <a:r>
              <a:rPr lang="en-US" dirty="0"/>
              <a:t>And we regardless of the reproductive window both populations reach the same upper limit of carrying capacity.</a:t>
            </a:r>
          </a:p>
          <a:p>
            <a:pPr marL="171450" indent="-171450">
              <a:buFontTx/>
              <a:buChar char="-"/>
            </a:pPr>
            <a:r>
              <a:rPr lang="en-US" dirty="0"/>
              <a:t>We expect to see these results, but they serve as a good test that the model’s working as expected.</a:t>
            </a:r>
          </a:p>
        </p:txBody>
      </p:sp>
      <p:sp>
        <p:nvSpPr>
          <p:cNvPr id="4" name="Slide Number Placeholder 3"/>
          <p:cNvSpPr>
            <a:spLocks noGrp="1"/>
          </p:cNvSpPr>
          <p:nvPr>
            <p:ph type="sldNum" sz="quarter" idx="5"/>
          </p:nvPr>
        </p:nvSpPr>
        <p:spPr/>
        <p:txBody>
          <a:bodyPr/>
          <a:lstStyle/>
          <a:p>
            <a:fld id="{6DA1D020-F1F1-42E2-85E4-C1D6023E56BD}" type="slidenum">
              <a:rPr lang="en-US" smtClean="0"/>
              <a:t>13</a:t>
            </a:fld>
            <a:endParaRPr lang="en-US"/>
          </a:p>
        </p:txBody>
      </p:sp>
    </p:spTree>
    <p:extLst>
      <p:ext uri="{BB962C8B-B14F-4D97-AF65-F5344CB8AC3E}">
        <p14:creationId xmlns:p14="http://schemas.microsoft.com/office/powerpoint/2010/main" val="91966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what’s next? This is an ongoing project, and we have plenty of plans for where to take this</a:t>
            </a:r>
          </a:p>
          <a:p>
            <a:pPr marL="171450" indent="-171450">
              <a:buFontTx/>
              <a:buChar char="-"/>
            </a:pPr>
            <a:r>
              <a:rPr lang="en-US" dirty="0"/>
              <a:t>Expanding on our tests of varied reproduction, our next goal is to implement other components of variation. </a:t>
            </a:r>
          </a:p>
          <a:p>
            <a:pPr marL="171450" indent="-171450">
              <a:buFontTx/>
              <a:buChar char="-"/>
            </a:pPr>
            <a:r>
              <a:rPr lang="en-US" dirty="0"/>
              <a:t>In the short-term, we’ll implement seasonal salinity and temperature…</a:t>
            </a:r>
          </a:p>
          <a:p>
            <a:pPr marL="171450" indent="-171450">
              <a:buFontTx/>
              <a:buChar char="-"/>
            </a:pPr>
            <a:r>
              <a:rPr lang="en-US" dirty="0"/>
              <a:t>and in the long-term, we’ll implement broader changes to the climate</a:t>
            </a:r>
          </a:p>
          <a:p>
            <a:pPr marL="171450" indent="-171450">
              <a:buFontTx/>
              <a:buChar char="-"/>
            </a:pPr>
            <a:r>
              <a:rPr lang="en-US" dirty="0"/>
              <a:t>Once we do that, we’ll examine how our barnacle population can evolve and adapt in response to these conditions, modeling the effects of Anthropogenic Climate Change</a:t>
            </a:r>
          </a:p>
        </p:txBody>
      </p:sp>
      <p:sp>
        <p:nvSpPr>
          <p:cNvPr id="4" name="Slide Number Placeholder 3"/>
          <p:cNvSpPr>
            <a:spLocks noGrp="1"/>
          </p:cNvSpPr>
          <p:nvPr>
            <p:ph type="sldNum" sz="quarter" idx="5"/>
          </p:nvPr>
        </p:nvSpPr>
        <p:spPr/>
        <p:txBody>
          <a:bodyPr/>
          <a:lstStyle/>
          <a:p>
            <a:fld id="{6DA1D020-F1F1-42E2-85E4-C1D6023E56BD}" type="slidenum">
              <a:rPr lang="en-US" smtClean="0"/>
              <a:t>14</a:t>
            </a:fld>
            <a:endParaRPr lang="en-US"/>
          </a:p>
        </p:txBody>
      </p:sp>
    </p:spTree>
    <p:extLst>
      <p:ext uri="{BB962C8B-B14F-4D97-AF65-F5344CB8AC3E}">
        <p14:creationId xmlns:p14="http://schemas.microsoft.com/office/powerpoint/2010/main" val="2812225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a:t>
            </a:r>
          </a:p>
          <a:p>
            <a:r>
              <a:rPr lang="en-US" dirty="0"/>
              <a:t>And thanks to the Kern Ralph Co-Lab for being a wonderful research environment</a:t>
            </a:r>
          </a:p>
          <a:p>
            <a:r>
              <a:rPr lang="en-US" dirty="0"/>
              <a:t>To Erin </a:t>
            </a:r>
            <a:r>
              <a:rPr lang="en-US" dirty="0" err="1"/>
              <a:t>Jezuit</a:t>
            </a:r>
            <a:r>
              <a:rPr lang="en-US" dirty="0"/>
              <a:t> for being our Coos Bay Liaison</a:t>
            </a:r>
          </a:p>
          <a:p>
            <a:r>
              <a:rPr lang="en-US" dirty="0"/>
              <a:t>And to SPUR and the Mary G. Alden Fellowship for the opportunity to pursue this research</a:t>
            </a:r>
          </a:p>
        </p:txBody>
      </p:sp>
      <p:sp>
        <p:nvSpPr>
          <p:cNvPr id="4" name="Slide Number Placeholder 3"/>
          <p:cNvSpPr>
            <a:spLocks noGrp="1"/>
          </p:cNvSpPr>
          <p:nvPr>
            <p:ph type="sldNum" sz="quarter" idx="5"/>
          </p:nvPr>
        </p:nvSpPr>
        <p:spPr/>
        <p:txBody>
          <a:bodyPr/>
          <a:lstStyle/>
          <a:p>
            <a:fld id="{6DA1D020-F1F1-42E2-85E4-C1D6023E56BD}" type="slidenum">
              <a:rPr lang="en-US" smtClean="0"/>
              <a:t>15</a:t>
            </a:fld>
            <a:endParaRPr lang="en-US"/>
          </a:p>
        </p:txBody>
      </p:sp>
    </p:spTree>
    <p:extLst>
      <p:ext uri="{BB962C8B-B14F-4D97-AF65-F5344CB8AC3E}">
        <p14:creationId xmlns:p14="http://schemas.microsoft.com/office/powerpoint/2010/main" val="323549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do, let’s break down this title.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0" cap="none" spc="0" normalizeH="0" baseline="0" noProof="0" dirty="0">
                <a:ln>
                  <a:noFill/>
                </a:ln>
                <a:solidFill>
                  <a:prstClr val="black"/>
                </a:solidFill>
                <a:effectLst/>
                <a:uLnTx/>
                <a:uFillTx/>
                <a:latin typeface="Avenir Next LT Pro Light"/>
              </a:rPr>
              <a:t>For this project, simulations means computational models focusing on ecological and evolutionary scenarios.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0" cap="none" spc="0" normalizeH="0" baseline="0" noProof="0" dirty="0">
                <a:ln>
                  <a:noFill/>
                </a:ln>
                <a:solidFill>
                  <a:prstClr val="black"/>
                </a:solidFill>
                <a:effectLst/>
                <a:uLnTx/>
                <a:uFillTx/>
                <a:latin typeface="Avenir Next LT Pro Light"/>
              </a:rPr>
              <a:t>Specifically, we’re simulating population genomics, meaning we’re looking at the changes in the genome across a group of organisms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0" cap="none" spc="0" normalizeH="0" baseline="0" noProof="0" dirty="0">
                <a:ln>
                  <a:noFill/>
                </a:ln>
                <a:solidFill>
                  <a:prstClr val="black"/>
                </a:solidFill>
                <a:effectLst/>
                <a:uLnTx/>
                <a:uFillTx/>
                <a:latin typeface="Avenir Next LT Pro Light"/>
              </a:rPr>
              <a:t>On top of this, we’re seeing how this population and their genome vary across a defined landscape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0" cap="none" spc="0" normalizeH="0" baseline="0" noProof="0" dirty="0">
                <a:ln>
                  <a:noFill/>
                </a:ln>
                <a:solidFill>
                  <a:prstClr val="black"/>
                </a:solidFill>
                <a:effectLst/>
                <a:uLnTx/>
                <a:uFillTx/>
                <a:latin typeface="Avenir Next LT Pro Light"/>
              </a:rPr>
              <a:t>Our group of organisms is a population of the Pacific acorn barnacle…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0" cap="none" spc="0" normalizeH="0" baseline="0" noProof="0" dirty="0">
                <a:ln>
                  <a:noFill/>
                </a:ln>
                <a:solidFill>
                  <a:prstClr val="black"/>
                </a:solidFill>
                <a:effectLst/>
                <a:uLnTx/>
                <a:uFillTx/>
                <a:latin typeface="Avenir Next LT Pro Light"/>
              </a:rPr>
              <a:t>and our defined landscape is the coos estuary</a:t>
            </a:r>
          </a:p>
        </p:txBody>
      </p:sp>
      <p:sp>
        <p:nvSpPr>
          <p:cNvPr id="4" name="Slide Number Placeholder 3"/>
          <p:cNvSpPr>
            <a:spLocks noGrp="1"/>
          </p:cNvSpPr>
          <p:nvPr>
            <p:ph type="sldNum" sz="quarter" idx="5"/>
          </p:nvPr>
        </p:nvSpPr>
        <p:spPr/>
        <p:txBody>
          <a:bodyPr/>
          <a:lstStyle/>
          <a:p>
            <a:fld id="{6DA1D020-F1F1-42E2-85E4-C1D6023E56BD}" type="slidenum">
              <a:rPr lang="en-US" smtClean="0"/>
              <a:t>2</a:t>
            </a:fld>
            <a:endParaRPr lang="en-US"/>
          </a:p>
        </p:txBody>
      </p:sp>
    </p:spTree>
    <p:extLst>
      <p:ext uri="{BB962C8B-B14F-4D97-AF65-F5344CB8AC3E}">
        <p14:creationId xmlns:p14="http://schemas.microsoft.com/office/powerpoint/2010/main" val="4132909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0.   For those of you who don’t spend all day studying barnacles, here’s a little snapshot of what this species </a:t>
            </a:r>
            <a:r>
              <a:rPr lang="en-US" i="0" dirty="0"/>
              <a:t>looks like</a:t>
            </a:r>
          </a:p>
          <a:p>
            <a:pPr marL="228600" indent="-228600">
              <a:buFontTx/>
              <a:buAutoNum type="arabicPeriod"/>
            </a:pPr>
            <a:r>
              <a:rPr lang="en-US" dirty="0"/>
              <a:t>This neat organism </a:t>
            </a:r>
            <a:r>
              <a:rPr lang="en-US" i="0" dirty="0"/>
              <a:t>is found across the Pacific coast of North America, from Baja California up to Alaska</a:t>
            </a:r>
          </a:p>
          <a:p>
            <a:pPr marL="171450" indent="-171450">
              <a:buFontTx/>
              <a:buChar char="-"/>
            </a:pPr>
            <a:r>
              <a:rPr lang="en-US" i="0" dirty="0"/>
              <a:t>My lab is examining the interesting genetic diversity found between these different populations (gesture to middle map)</a:t>
            </a:r>
          </a:p>
          <a:p>
            <a:pPr marL="171450" indent="-171450">
              <a:buFontTx/>
              <a:buChar char="-"/>
            </a:pPr>
            <a:r>
              <a:rPr lang="en-US" dirty="0"/>
              <a:t>And as a part of this larger research project, I am focusing on simulating a </a:t>
            </a:r>
            <a:r>
              <a:rPr lang="en-US" dirty="0" err="1"/>
              <a:t>specifc</a:t>
            </a:r>
            <a:r>
              <a:rPr lang="en-US" dirty="0"/>
              <a:t> population of </a:t>
            </a:r>
            <a:r>
              <a:rPr lang="en-US" i="0" dirty="0"/>
              <a:t>barnacles</a:t>
            </a:r>
            <a:r>
              <a:rPr lang="en-US" dirty="0"/>
              <a:t> within Coos Bay</a:t>
            </a:r>
          </a:p>
          <a:p>
            <a:pPr marL="0" indent="0">
              <a:buFontTx/>
              <a:buNone/>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3</a:t>
            </a:fld>
            <a:endParaRPr lang="en-US"/>
          </a:p>
        </p:txBody>
      </p:sp>
    </p:spTree>
    <p:extLst>
      <p:ext uri="{BB962C8B-B14F-4D97-AF65-F5344CB8AC3E}">
        <p14:creationId xmlns:p14="http://schemas.microsoft.com/office/powerpoint/2010/main" val="415097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But why should you care about simulations like this one?</a:t>
            </a:r>
          </a:p>
          <a:p>
            <a:pPr marL="171450" indent="-171450">
              <a:buFontTx/>
              <a:buChar char="-"/>
            </a:pPr>
            <a:r>
              <a:rPr lang="en-US" dirty="0"/>
              <a:t>Well, they help us check our assumptions about how biology, genomics, and evolution</a:t>
            </a:r>
          </a:p>
          <a:p>
            <a:pPr marL="171450" indent="-171450">
              <a:buFontTx/>
              <a:buChar char="-"/>
            </a:pPr>
            <a:r>
              <a:rPr lang="en-US" dirty="0"/>
              <a:t>And, they allow us to conduct experiments about the impact of long-term changes on populations, which we can apply to conservation of endangered species, invasive species management, and proper maintenance of economically-important species </a:t>
            </a:r>
          </a:p>
          <a:p>
            <a:pPr marL="171450" indent="-171450">
              <a:buFontTx/>
              <a:buChar char="-"/>
            </a:pPr>
            <a:r>
              <a:rPr lang="en-US" dirty="0"/>
              <a:t>For example, this is simulation built by Matz et al. with the same software I use for my simulation. It models coral migration scenarios in the Indo-Pacific as a response to oceanic warming under Anthropogenic Climate Change</a:t>
            </a:r>
          </a:p>
          <a:p>
            <a:pPr marL="628650" lvl="1" indent="-171450">
              <a:buFontTx/>
              <a:buChar char="-"/>
            </a:pPr>
            <a:r>
              <a:rPr lang="en-US" dirty="0"/>
              <a:t>We can apply simulations like this to help us make the best decisions about coral conservation, including how and where we should focus assisted migration efforts. </a:t>
            </a:r>
          </a:p>
        </p:txBody>
      </p:sp>
      <p:sp>
        <p:nvSpPr>
          <p:cNvPr id="4" name="Slide Number Placeholder 3"/>
          <p:cNvSpPr>
            <a:spLocks noGrp="1"/>
          </p:cNvSpPr>
          <p:nvPr>
            <p:ph type="sldNum" sz="quarter" idx="5"/>
          </p:nvPr>
        </p:nvSpPr>
        <p:spPr/>
        <p:txBody>
          <a:bodyPr/>
          <a:lstStyle/>
          <a:p>
            <a:fld id="{6DA1D020-F1F1-42E2-85E4-C1D6023E56BD}" type="slidenum">
              <a:rPr lang="en-US" smtClean="0"/>
              <a:t>4</a:t>
            </a:fld>
            <a:endParaRPr lang="en-US"/>
          </a:p>
        </p:txBody>
      </p:sp>
    </p:spTree>
    <p:extLst>
      <p:ext uri="{BB962C8B-B14F-4D97-AF65-F5344CB8AC3E}">
        <p14:creationId xmlns:p14="http://schemas.microsoft.com/office/powerpoint/2010/main" val="1982570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latin typeface="Avenir Next LT Pro Light" panose="020B0304020202020204" pitchFamily="34" charset="0"/>
              </a:rPr>
              <a:t>Let’s talk about the goals and applications of this project</a:t>
            </a:r>
          </a:p>
          <a:p>
            <a:pPr marL="685800" lvl="1" indent="-228600">
              <a:buFontTx/>
              <a:buAutoNum type="arabicPeriod"/>
            </a:pPr>
            <a:r>
              <a:rPr lang="en-US" b="0" dirty="0">
                <a:latin typeface="Avenir Next LT Pro Light" panose="020B0304020202020204" pitchFamily="34" charset="0"/>
              </a:rPr>
              <a:t>First, we need to build a foundational model accurately describing the biology of </a:t>
            </a:r>
            <a:r>
              <a:rPr lang="en-US" b="0" i="0" dirty="0">
                <a:latin typeface="Avenir Next LT Pro Light" panose="020B0304020202020204" pitchFamily="34" charset="0"/>
              </a:rPr>
              <a:t>these barnacles in this environment</a:t>
            </a:r>
          </a:p>
          <a:p>
            <a:pPr marL="685800" lvl="1" indent="-228600">
              <a:buFontTx/>
              <a:buAutoNum type="arabicPeriod"/>
            </a:pPr>
            <a:r>
              <a:rPr lang="en-US" b="0" i="0" dirty="0">
                <a:latin typeface="Avenir Next LT Pro Light" panose="020B0304020202020204" pitchFamily="34" charset="0"/>
              </a:rPr>
              <a:t>Then, we want to implement short- and long-term variation and see how it will impact population fitness, demography, and genetic isolation</a:t>
            </a:r>
          </a:p>
          <a:p>
            <a:pPr marL="685800" lvl="1" indent="-228600">
              <a:buFontTx/>
              <a:buAutoNum type="arabicPeriod"/>
            </a:pPr>
            <a:r>
              <a:rPr lang="en-US" b="0" i="0" dirty="0">
                <a:latin typeface="Avenir Next LT Pro Light" panose="020B0304020202020204" pitchFamily="34" charset="0"/>
              </a:rPr>
              <a:t>And we’re doing this with the overarching goal to examine how populations adapt to changing environments—due to things like climate change—when their movement is restricted.</a:t>
            </a:r>
          </a:p>
          <a:p>
            <a:pPr marL="628650" lvl="1" indent="-171450">
              <a:buFontTx/>
              <a:buChar char="-"/>
            </a:pPr>
            <a:endParaRPr lang="en-US" b="0" dirty="0">
              <a:latin typeface="Avenir Next LT Pro Light" panose="020B0304020202020204" pitchFamily="34" charset="0"/>
            </a:endParaRPr>
          </a:p>
          <a:p>
            <a:pPr marL="628650" lvl="1" indent="-171450">
              <a:buFontTx/>
              <a:buChar char="-"/>
            </a:pPr>
            <a:endParaRPr lang="en-US" dirty="0">
              <a:latin typeface="Avenir Next LT Pro Light" panose="020B0304020202020204" pitchFamily="34" charset="0"/>
            </a:endParaRPr>
          </a:p>
          <a:p>
            <a:pPr marL="628650" lvl="1" indent="-171450">
              <a:buFontTx/>
              <a:buChar char="-"/>
            </a:pPr>
            <a:endParaRPr lang="en-US" dirty="0">
              <a:latin typeface="Avenir Next LT Pro Light" panose="020B0304020202020204" pitchFamily="34" charset="0"/>
            </a:endParaRPr>
          </a:p>
          <a:p>
            <a:pPr marL="628650" lvl="1" indent="-171450">
              <a:buFontTx/>
              <a:buChar char="-"/>
            </a:pPr>
            <a:endParaRPr lang="en-US" dirty="0">
              <a:latin typeface="Avenir Next LT Pro Light" panose="020B0304020202020204" pitchFamily="34" charset="0"/>
            </a:endParaRPr>
          </a:p>
          <a:p>
            <a:pPr marL="628650" lvl="1" indent="-171450">
              <a:buFontTx/>
              <a:buChar char="-"/>
            </a:pPr>
            <a:endParaRPr lang="en-US" dirty="0">
              <a:latin typeface="Avenir Next LT Pro Light" panose="020B0304020202020204" pitchFamily="34" charset="0"/>
            </a:endParaRPr>
          </a:p>
          <a:p>
            <a:pPr marL="171450" indent="-171450">
              <a:buFontTx/>
              <a:buChar char="-"/>
            </a:pPr>
            <a:r>
              <a:rPr lang="en-US" dirty="0">
                <a:latin typeface="Avenir Next LT Pro Light" panose="020B0304020202020204" pitchFamily="34" charset="0"/>
              </a:rPr>
              <a:t>End goal for this project</a:t>
            </a:r>
          </a:p>
          <a:p>
            <a:pPr marL="628650" lvl="1" indent="-171450">
              <a:buFontTx/>
              <a:buChar char="-"/>
            </a:pPr>
            <a:r>
              <a:rPr lang="en-US" dirty="0">
                <a:latin typeface="Avenir Next LT Pro Light" panose="020B0304020202020204" pitchFamily="34" charset="0"/>
              </a:rPr>
              <a:t>Barnacles—relative to species with greater mobility—aren’t able to quickly migrate in response to environmental stressors. </a:t>
            </a:r>
          </a:p>
          <a:p>
            <a:pPr marL="628650" lvl="1" indent="-171450">
              <a:buFontTx/>
              <a:buChar char="-"/>
            </a:pPr>
            <a:r>
              <a:rPr lang="en-US" dirty="0">
                <a:latin typeface="Avenir Next LT Pro Light" panose="020B0304020202020204" pitchFamily="34" charset="0"/>
              </a:rPr>
              <a:t>We study </a:t>
            </a:r>
            <a:r>
              <a:rPr lang="en-US" i="1" dirty="0">
                <a:latin typeface="Avenir Next LT Pro Light" panose="020B0304020202020204" pitchFamily="34" charset="0"/>
              </a:rPr>
              <a:t>B. glandula</a:t>
            </a:r>
            <a:r>
              <a:rPr lang="en-US" i="0" dirty="0">
                <a:latin typeface="Avenir Next LT Pro Light" panose="020B0304020202020204" pitchFamily="34" charset="0"/>
              </a:rPr>
              <a:t> to see</a:t>
            </a:r>
            <a:r>
              <a:rPr lang="en-US" dirty="0">
                <a:latin typeface="Avenir Next LT Pro Light" panose="020B0304020202020204" pitchFamily="34" charset="0"/>
              </a:rPr>
              <a:t> how a population adapts to changes in their environment as a result of Climate Change</a:t>
            </a:r>
          </a:p>
          <a:p>
            <a:pPr marL="628650" lvl="1" indent="-171450">
              <a:buFontTx/>
              <a:buChar char="-"/>
            </a:pPr>
            <a:r>
              <a:rPr lang="en-US" dirty="0">
                <a:latin typeface="Avenir Next LT Pro Light" panose="020B0304020202020204" pitchFamily="34" charset="0"/>
              </a:rPr>
              <a:t>We can also look at how these scenarios will impact spatial distribution, genetic diversity, and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dirty="0">
                <a:effectLst/>
                <a:latin typeface="Avenir Next LT Pro Light" panose="020B0304020202020204" pitchFamily="34" charset="0"/>
              </a:rPr>
              <a:t>We use this simulation to examine how variation on short- and long-term scales impacts population fitness, demography, and genetic isolation on this system. We focus on </a:t>
            </a:r>
            <a:r>
              <a:rPr lang="en-US" sz="1200" b="0" i="1" u="none" strike="noStrike" dirty="0">
                <a:effectLst/>
                <a:latin typeface="Avenir Next LT Pro Light" panose="020B0304020202020204" pitchFamily="34" charset="0"/>
              </a:rPr>
              <a:t>B. glandula</a:t>
            </a:r>
            <a:r>
              <a:rPr lang="en-US" sz="1200" b="0" i="0" u="none" strike="noStrike" dirty="0">
                <a:effectLst/>
                <a:latin typeface="Avenir Next LT Pro Light" panose="020B0304020202020204" pitchFamily="34" charset="0"/>
              </a:rPr>
              <a:t> to examine how populations adapt to changing environments when migration is restricted in sessile adults.</a:t>
            </a:r>
            <a:endParaRPr lang="en-US" dirty="0">
              <a:latin typeface="Avenir Next LT Pro Light" panose="020B0304020202020204" pitchFamily="34" charset="0"/>
            </a:endParaRPr>
          </a:p>
          <a:p>
            <a:pPr marL="628650" lvl="1" indent="-171450">
              <a:buFontTx/>
              <a:buChar char="-"/>
            </a:pPr>
            <a:endParaRPr lang="en-US" dirty="0">
              <a:latin typeface="Avenir Next LT Pro Light" panose="020B0304020202020204" pitchFamily="34" charset="0"/>
            </a:endParaRPr>
          </a:p>
        </p:txBody>
      </p:sp>
      <p:sp>
        <p:nvSpPr>
          <p:cNvPr id="4" name="Slide Number Placeholder 3"/>
          <p:cNvSpPr>
            <a:spLocks noGrp="1"/>
          </p:cNvSpPr>
          <p:nvPr>
            <p:ph type="sldNum" sz="quarter" idx="5"/>
          </p:nvPr>
        </p:nvSpPr>
        <p:spPr/>
        <p:txBody>
          <a:bodyPr/>
          <a:lstStyle/>
          <a:p>
            <a:fld id="{6DA1D020-F1F1-42E2-85E4-C1D6023E56BD}" type="slidenum">
              <a:rPr lang="en-US" smtClean="0"/>
              <a:t>5</a:t>
            </a:fld>
            <a:endParaRPr lang="en-US"/>
          </a:p>
        </p:txBody>
      </p:sp>
    </p:spTree>
    <p:extLst>
      <p:ext uri="{BB962C8B-B14F-4D97-AF65-F5344CB8AC3E}">
        <p14:creationId xmlns:p14="http://schemas.microsoft.com/office/powerpoint/2010/main" val="1451419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I just mentioned, the first step for this project is building a brand-new model</a:t>
            </a:r>
          </a:p>
          <a:p>
            <a:pPr marL="628650" lvl="1" indent="-171450">
              <a:buFontTx/>
              <a:buChar char="-"/>
            </a:pPr>
            <a:r>
              <a:rPr lang="en-US" dirty="0"/>
              <a:t>I like to describe this process as sculpting, because</a:t>
            </a:r>
          </a:p>
          <a:p>
            <a:pPr marL="1085850" lvl="2" indent="-171450">
              <a:buFontTx/>
              <a:buChar char="-"/>
            </a:pPr>
            <a:r>
              <a:rPr lang="en-US" dirty="0"/>
              <a:t>Just as the sculptor starts with a block of marble…</a:t>
            </a:r>
          </a:p>
          <a:p>
            <a:pPr marL="1085850" lvl="2" indent="-171450">
              <a:buFontTx/>
              <a:buChar char="-"/>
            </a:pPr>
            <a:r>
              <a:rPr lang="en-US" dirty="0"/>
              <a:t>the simulator starts with an amorphous blob of an organism. </a:t>
            </a:r>
          </a:p>
          <a:p>
            <a:pPr marL="1085850" lvl="2" indent="-171450">
              <a:buFontTx/>
              <a:buChar char="-"/>
            </a:pPr>
            <a:r>
              <a:rPr lang="en-US" dirty="0"/>
              <a:t>The sculptor chisels away at the block, spending endless hours to create a masterpiece</a:t>
            </a:r>
          </a:p>
          <a:p>
            <a:pPr marL="1085850" lvl="2" indent="-171450">
              <a:buFontTx/>
              <a:buChar char="-"/>
            </a:pPr>
            <a:r>
              <a:rPr lang="en-US" dirty="0"/>
              <a:t>…And the simulator sculpts the blob, spending weeks of a summer to make a masterpiece… of a barnacle</a:t>
            </a:r>
          </a:p>
          <a:p>
            <a:pPr marL="1085850" lvl="2" indent="-171450">
              <a:buFontTx/>
              <a:buChar char="-"/>
            </a:pPr>
            <a:r>
              <a:rPr lang="en-US" dirty="0"/>
              <a:t>So, what does sculpting a barnacle look like? (Next Slide)</a:t>
            </a:r>
          </a:p>
          <a:p>
            <a:pPr marL="1085850" lvl="2" indent="-171450">
              <a:buFontTx/>
              <a:buChar char="-"/>
            </a:pPr>
            <a:endParaRPr lang="en-US" dirty="0"/>
          </a:p>
          <a:p>
            <a:pPr marL="1085850" lvl="2" indent="-171450">
              <a:buFontTx/>
              <a:buChar char="-"/>
            </a:pPr>
            <a:endParaRPr lang="en-US" dirty="0"/>
          </a:p>
          <a:p>
            <a:pPr marL="1085850" lvl="2" indent="-171450">
              <a:buFontTx/>
              <a:buChar char="-"/>
            </a:pPr>
            <a:endParaRPr lang="en-US" dirty="0"/>
          </a:p>
          <a:p>
            <a:pPr marL="1085850" lvl="2" indent="-171450">
              <a:buFontTx/>
              <a:buChar char="-"/>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6</a:t>
            </a:fld>
            <a:endParaRPr lang="en-US"/>
          </a:p>
        </p:txBody>
      </p:sp>
    </p:spTree>
    <p:extLst>
      <p:ext uri="{BB962C8B-B14F-4D97-AF65-F5344CB8AC3E}">
        <p14:creationId xmlns:p14="http://schemas.microsoft.com/office/powerpoint/2010/main" val="232508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a:t>Well, first we must model their discrete life stages</a:t>
            </a:r>
          </a:p>
          <a:p>
            <a:pPr marL="628650" lvl="1" indent="-171450">
              <a:buFontTx/>
              <a:buChar char="-"/>
            </a:pPr>
            <a:r>
              <a:rPr lang="en-US" sz="1200" dirty="0"/>
              <a:t>Barnacles start as planktonic larvae but spend less than a month in the water column before finding somewhere to settle for the rest of their life.</a:t>
            </a:r>
          </a:p>
          <a:p>
            <a:pPr marL="628650" lvl="1" indent="-171450">
              <a:buFontTx/>
              <a:buChar char="-"/>
            </a:pPr>
            <a:r>
              <a:rPr lang="en-US" sz="1200" dirty="0"/>
              <a:t>Settled barnacles spend time growing before reaching reproductive maturity, at which point they start producing multiple broods of offspring each year. The lifespan of settled Pacific acorn barnacles is about 8-10 years</a:t>
            </a:r>
          </a:p>
          <a:p>
            <a:pPr marL="171450" lvl="0" indent="-171450">
              <a:buFontTx/>
              <a:buChar char="-"/>
            </a:pPr>
            <a:r>
              <a:rPr lang="en-US" sz="1200" dirty="0"/>
              <a:t>In addition, we know there’s a time component regarding when reproduction, dispersal, and settlement happens, but I’ll get into that more in a bit</a:t>
            </a:r>
          </a:p>
          <a:p>
            <a:endParaRPr lang="en-US" dirty="0"/>
          </a:p>
          <a:p>
            <a:endParaRPr lang="en-US" dirty="0"/>
          </a:p>
          <a:p>
            <a:r>
              <a:rPr lang="en-US" dirty="0"/>
              <a:t>Important things to introduce. Don’t go too in depth; if people have questions, they’re free to ask afterwards</a:t>
            </a:r>
          </a:p>
          <a:p>
            <a:pPr marL="342900" indent="-342900">
              <a:spcAft>
                <a:spcPts val="600"/>
              </a:spcAft>
              <a:buFontTx/>
              <a:buChar char="-"/>
            </a:pPr>
            <a:r>
              <a:rPr lang="en-US" sz="2000" dirty="0">
                <a:latin typeface="Avenir Next LT Pro Light"/>
              </a:rPr>
              <a:t>Population size</a:t>
            </a:r>
          </a:p>
          <a:p>
            <a:pPr marL="800100" lvl="1" indent="-342900">
              <a:spcAft>
                <a:spcPts val="600"/>
              </a:spcAft>
              <a:buFontTx/>
              <a:buChar char="-"/>
            </a:pPr>
            <a:r>
              <a:rPr lang="en-US" sz="2000" dirty="0">
                <a:latin typeface="Avenir Next LT Pro Light"/>
              </a:rPr>
              <a:t>Carrying Capacity</a:t>
            </a:r>
          </a:p>
          <a:p>
            <a:pPr marL="342900" lvl="0" indent="-342900">
              <a:spcAft>
                <a:spcPts val="600"/>
              </a:spcAft>
              <a:buFontTx/>
              <a:buChar char="-"/>
            </a:pPr>
            <a:r>
              <a:rPr lang="en-US" sz="2000" dirty="0">
                <a:latin typeface="Avenir Next LT Pro Light"/>
              </a:rPr>
              <a:t>Life stages</a:t>
            </a:r>
          </a:p>
          <a:p>
            <a:pPr marL="342900" lvl="0" indent="-342900">
              <a:spcAft>
                <a:spcPts val="600"/>
              </a:spcAft>
              <a:buFontTx/>
              <a:buChar char="-"/>
            </a:pPr>
            <a:r>
              <a:rPr lang="en-US" sz="2000" dirty="0">
                <a:latin typeface="Avenir Next LT Pro Light"/>
              </a:rPr>
              <a:t>Reproduction</a:t>
            </a:r>
          </a:p>
          <a:p>
            <a:pPr marL="800100" lvl="1" indent="-342900">
              <a:spcAft>
                <a:spcPts val="600"/>
              </a:spcAft>
              <a:buFontTx/>
              <a:buChar char="-"/>
            </a:pPr>
            <a:r>
              <a:rPr lang="en-US" sz="2000" dirty="0">
                <a:latin typeface="Avenir Next LT Pro Light"/>
              </a:rPr>
              <a:t>Spatial mate choice</a:t>
            </a:r>
          </a:p>
          <a:p>
            <a:pPr marL="342900" lvl="0" indent="-342900">
              <a:spcAft>
                <a:spcPts val="600"/>
              </a:spcAft>
              <a:buFontTx/>
              <a:buChar char="-"/>
            </a:pPr>
            <a:r>
              <a:rPr lang="en-US" sz="2000" dirty="0">
                <a:latin typeface="Avenir Next LT Pro Light"/>
              </a:rPr>
              <a:t>Dispersal as Larvae</a:t>
            </a:r>
          </a:p>
          <a:p>
            <a:pPr marL="342900" lvl="0" indent="-342900">
              <a:spcAft>
                <a:spcPts val="600"/>
              </a:spcAft>
              <a:buFontTx/>
              <a:buChar char="-"/>
            </a:pPr>
            <a:r>
              <a:rPr lang="en-US" sz="2000" dirty="0">
                <a:latin typeface="Avenir Next LT Pro Light"/>
              </a:rPr>
              <a:t>Settlement Process</a:t>
            </a:r>
          </a:p>
          <a:p>
            <a:pPr marL="800100" lvl="1" indent="-342900">
              <a:spcAft>
                <a:spcPts val="600"/>
              </a:spcAft>
              <a:buFontTx/>
              <a:buChar char="-"/>
            </a:pPr>
            <a:r>
              <a:rPr lang="en-US" sz="2000" dirty="0">
                <a:latin typeface="Avenir Next LT Pro Light"/>
              </a:rPr>
              <a:t>Spatial Competition</a:t>
            </a:r>
          </a:p>
          <a:p>
            <a:endParaRPr lang="en-US" sz="2000" dirty="0">
              <a:latin typeface="Avenir Next LT Pro Light"/>
            </a:endParaRPr>
          </a:p>
          <a:p>
            <a:pPr marL="800100" lvl="1" indent="-342900">
              <a:spcAft>
                <a:spcPts val="600"/>
              </a:spcAft>
              <a:buFontTx/>
              <a:buChar char="-"/>
            </a:pPr>
            <a:endParaRPr lang="en-US" sz="2000" dirty="0">
              <a:latin typeface="Avenir Next LT Pro Light"/>
            </a:endParaRPr>
          </a:p>
          <a:p>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7</a:t>
            </a:fld>
            <a:endParaRPr lang="en-US"/>
          </a:p>
        </p:txBody>
      </p:sp>
    </p:spTree>
    <p:extLst>
      <p:ext uri="{BB962C8B-B14F-4D97-AF65-F5344CB8AC3E}">
        <p14:creationId xmlns:p14="http://schemas.microsoft.com/office/powerpoint/2010/main" val="128705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add in the most important aspects of barnacle biology, we have to work on the landscape</a:t>
            </a:r>
          </a:p>
          <a:p>
            <a:pPr marL="0" indent="0">
              <a:buFontTx/>
              <a:buNone/>
            </a:pPr>
            <a:r>
              <a:rPr lang="en-US" dirty="0"/>
              <a:t>1. We start by laying out the coastline for Coos Bay, since we know barnacles live in the water (generally)…</a:t>
            </a:r>
          </a:p>
          <a:p>
            <a:pPr marL="0" indent="0">
              <a:buFontTx/>
              <a:buNone/>
            </a:pPr>
            <a:r>
              <a:rPr lang="en-US" dirty="0"/>
              <a:t>2. When we run the sim with just this map, the barnacles are a little too everywhere</a:t>
            </a:r>
          </a:p>
          <a:p>
            <a:pPr marL="0" indent="0">
              <a:buFontTx/>
              <a:buNone/>
            </a:pPr>
            <a:r>
              <a:rPr lang="en-US" dirty="0"/>
              <a:t>3. So next we set limitations on the habitat, since we know this species of barnacle can only settle on rocky shoreline in the intertidal zone…</a:t>
            </a:r>
          </a:p>
          <a:p>
            <a:pPr marL="0" indent="0">
              <a:buFontTx/>
              <a:buNone/>
            </a:pPr>
            <a:r>
              <a:rPr lang="en-US" dirty="0"/>
              <a:t>4. Which leads to this more realistic distribution</a:t>
            </a:r>
          </a:p>
          <a:p>
            <a:pPr marL="0" indent="0">
              <a:buFontTx/>
              <a:buNone/>
            </a:pPr>
            <a:r>
              <a:rPr lang="en-US" dirty="0"/>
              <a:t>5. We know there’s also variation of some abiotic factors, like salinity and temperature within the estuary,</a:t>
            </a:r>
          </a:p>
          <a:p>
            <a:pPr marL="0" indent="0">
              <a:buFontTx/>
              <a:buNone/>
            </a:pPr>
            <a:r>
              <a:rPr lang="en-US" dirty="0"/>
              <a:t>6. meaning barnacles in the red and barnacles in the blue experience different environments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8</a:t>
            </a:fld>
            <a:endParaRPr lang="en-US"/>
          </a:p>
        </p:txBody>
      </p:sp>
    </p:spTree>
    <p:extLst>
      <p:ext uri="{BB962C8B-B14F-4D97-AF65-F5344CB8AC3E}">
        <p14:creationId xmlns:p14="http://schemas.microsoft.com/office/powerpoint/2010/main" val="4026834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Well, what are the impacts of the differences?</a:t>
            </a:r>
          </a:p>
          <a:p>
            <a:pPr marL="171450" indent="-171450">
              <a:buFontTx/>
              <a:buChar char="-"/>
            </a:pPr>
            <a:r>
              <a:rPr lang="en-US" dirty="0"/>
              <a:t>Pulling from the current literature, we know that salinity and temperature impact multiple facets of barnacle biology</a:t>
            </a:r>
          </a:p>
          <a:p>
            <a:pPr marL="228600" indent="-228600">
              <a:buFontTx/>
              <a:buAutoNum type="arabicPeriod"/>
            </a:pPr>
            <a:r>
              <a:rPr lang="en-US" dirty="0"/>
              <a:t>One relationship we account for salinity’s impact on juvenile survivorship. In our model, we see that juvenile barnacles do much better at mid to high salinities …</a:t>
            </a:r>
          </a:p>
          <a:p>
            <a:pPr marL="228600" indent="-228600">
              <a:buFontTx/>
              <a:buAutoNum type="arabicPeriod"/>
            </a:pPr>
            <a:r>
              <a:rPr lang="en-US" dirty="0"/>
              <a:t>Another variable is temperature’s impact on adult fecundity. As we have implemented it, we see a general trend that adults produce larger broods when they are closer to the ocean</a:t>
            </a:r>
          </a:p>
          <a:p>
            <a:pPr marL="228600" indent="-228600">
              <a:buFontTx/>
              <a:buAutoNum type="arabicPeriod"/>
            </a:pPr>
            <a:r>
              <a:rPr lang="en-US" dirty="0"/>
              <a:t>We use these relationships to model changes in population life stages and distribution (Show new map)</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9</a:t>
            </a:fld>
            <a:endParaRPr lang="en-US"/>
          </a:p>
        </p:txBody>
      </p:sp>
    </p:spTree>
    <p:extLst>
      <p:ext uri="{BB962C8B-B14F-4D97-AF65-F5344CB8AC3E}">
        <p14:creationId xmlns:p14="http://schemas.microsoft.com/office/powerpoint/2010/main" val="379912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09C7-5D73-DE3F-BBEA-836EB57EF3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8BCCF3-3E14-5371-E64B-29D81CD63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ADA5E3-7940-48B1-ED2C-0EC15097E26A}"/>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25A5F59B-FC7C-34C5-F2F7-DB163C1D9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7E62A-AD63-83A0-406F-1DB1AAD6F2B5}"/>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272638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6FE3-EB21-2F13-C5BA-4577AA28BA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D3485C-FAB0-9E85-FD33-A10717F2D4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CA9E0-30E9-9CCF-479E-58830F8CF72A}"/>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1F20C189-DEEB-11D7-2681-369D5778C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43E3B-86E3-7209-BF1C-3B932712B712}"/>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490728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1D71E6-2731-349B-0855-D9ABF00E2E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C53DD-5947-8E64-6218-79F9A13F22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EE876-1082-E50A-92EC-4A37B00E7125}"/>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336A4B4F-5994-38B9-9C20-1BAB18218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4FC9D-69ED-54B0-4F8F-ED49E0BD8DAA}"/>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93771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E0DD-1E79-AA05-D45B-F21471B5C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65979-B097-783C-161D-BA6A5EF598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FCE0E-5799-3FFE-DE60-EDCF73A3AB63}"/>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234DCD7E-5635-4420-EF20-20757FC37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A0746-7522-7669-8DDC-509436EC09DA}"/>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86452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7A37-F97D-682A-05D8-5481F15353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6031FD-4F0F-58DB-0583-97CBA2BF2B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95D5F2-1AA8-AE5C-57BF-326EB76CB8E8}"/>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58DBA750-D4E7-BC81-A249-CAA1C753F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309CE-7945-2FC0-47B1-FEA3D0660B82}"/>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9976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0D5A-64DC-B242-D9CC-D4E185B42B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05DCB2-2AA1-200C-FA09-B8D2B0A87B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1A02FB-C733-FBFF-9C34-DEAF46670B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D73C01-8293-BAFD-5491-DE97849FD55F}"/>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6" name="Footer Placeholder 5">
            <a:extLst>
              <a:ext uri="{FF2B5EF4-FFF2-40B4-BE49-F238E27FC236}">
                <a16:creationId xmlns:a16="http://schemas.microsoft.com/office/drawing/2014/main" id="{60A90986-E734-239C-3EF6-DEFEAA5A5E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F153C7-A41A-0B7D-55CC-41F29657CA8C}"/>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152309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47DC-678D-3B38-CA51-71BCCE42E5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60E1AE-DDFE-9AC3-6DA5-3C821D09EC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6FF0C4-A40E-BC56-A7E2-DAC365E5B4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6DDCC5-4931-1FC2-855D-1E8F580214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F11835-DC43-27B2-DDAF-0BA207F61B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9D2BDA-D85E-411A-1ACC-A01E9C67FC3F}"/>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8" name="Footer Placeholder 7">
            <a:extLst>
              <a:ext uri="{FF2B5EF4-FFF2-40B4-BE49-F238E27FC236}">
                <a16:creationId xmlns:a16="http://schemas.microsoft.com/office/drawing/2014/main" id="{188041BD-68C5-C512-BF3D-D3F1EE38A8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79DEB5-D95A-4AD2-A62E-ABF602E2D528}"/>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694208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6A9F-8BB6-8424-1E57-77832F5AEC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AFFA4F-9224-11A7-A42B-83F5BF3EDB35}"/>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4" name="Footer Placeholder 3">
            <a:extLst>
              <a:ext uri="{FF2B5EF4-FFF2-40B4-BE49-F238E27FC236}">
                <a16:creationId xmlns:a16="http://schemas.microsoft.com/office/drawing/2014/main" id="{E979B339-E027-7060-F470-E07FC04AD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4A6C12-0979-2A2F-F30C-BAC98D509FA9}"/>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13294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1465B5-539A-9315-FB1E-E9D3A321745C}"/>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3" name="Footer Placeholder 2">
            <a:extLst>
              <a:ext uri="{FF2B5EF4-FFF2-40B4-BE49-F238E27FC236}">
                <a16:creationId xmlns:a16="http://schemas.microsoft.com/office/drawing/2014/main" id="{FC7E5014-A5EA-C1E3-1EF4-920FBF40FF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624DF-8521-B9C6-61B6-37089CC290A5}"/>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81955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9530-003F-9683-DE04-493622FAC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4508B4-B393-6385-1918-7FF3620389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2886F2-EA55-60CA-F5E4-B8334048C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F8CFEF-8C40-8390-DDBB-1405DE82C95F}"/>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6" name="Footer Placeholder 5">
            <a:extLst>
              <a:ext uri="{FF2B5EF4-FFF2-40B4-BE49-F238E27FC236}">
                <a16:creationId xmlns:a16="http://schemas.microsoft.com/office/drawing/2014/main" id="{04B1EB30-51C9-F432-C068-3F2EBE54C2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2653E-26A4-0CB4-BB3B-AD1DBA350B95}"/>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4079098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785F-09F7-E28F-8B81-4078E4F8B6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95B518-AC55-4C80-2C8E-5D5F67FD76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50EED1-0488-22B3-6F33-A58FBEF67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1DB33-A496-D554-531E-8E7D16223741}"/>
              </a:ext>
            </a:extLst>
          </p:cNvPr>
          <p:cNvSpPr>
            <a:spLocks noGrp="1"/>
          </p:cNvSpPr>
          <p:nvPr>
            <p:ph type="dt" sz="half" idx="10"/>
          </p:nvPr>
        </p:nvSpPr>
        <p:spPr/>
        <p:txBody>
          <a:bodyPr/>
          <a:lstStyle/>
          <a:p>
            <a:fld id="{6E5EA59C-9638-4ACD-A0F8-15AC6F0F370F}" type="datetimeFigureOut">
              <a:rPr lang="en-US" smtClean="0"/>
              <a:t>8/22/2024</a:t>
            </a:fld>
            <a:endParaRPr lang="en-US"/>
          </a:p>
        </p:txBody>
      </p:sp>
      <p:sp>
        <p:nvSpPr>
          <p:cNvPr id="6" name="Footer Placeholder 5">
            <a:extLst>
              <a:ext uri="{FF2B5EF4-FFF2-40B4-BE49-F238E27FC236}">
                <a16:creationId xmlns:a16="http://schemas.microsoft.com/office/drawing/2014/main" id="{67BE2B4A-F9BD-55F4-EB58-B05B4D4C3C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12AA8-F6B0-106D-825E-1FB72D6FE214}"/>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3181866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9F8F5-49BA-F616-867B-8091459A7D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63FD53-55D2-8ECD-8BE0-087F8A67FD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3B2DE-77FD-E61C-DFC0-022A51719C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5EA59C-9638-4ACD-A0F8-15AC6F0F370F}" type="datetimeFigureOut">
              <a:rPr lang="en-US" smtClean="0"/>
              <a:t>8/22/2024</a:t>
            </a:fld>
            <a:endParaRPr lang="en-US"/>
          </a:p>
        </p:txBody>
      </p:sp>
      <p:sp>
        <p:nvSpPr>
          <p:cNvPr id="5" name="Footer Placeholder 4">
            <a:extLst>
              <a:ext uri="{FF2B5EF4-FFF2-40B4-BE49-F238E27FC236}">
                <a16:creationId xmlns:a16="http://schemas.microsoft.com/office/drawing/2014/main" id="{15451786-5C10-1B41-5106-2A571C8110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7626D0-52E1-4DDC-ECC4-139E140199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582B9E-0B1E-4771-943B-2AA1FB9CFA82}" type="slidenum">
              <a:rPr lang="en-US" smtClean="0"/>
              <a:t>‹#›</a:t>
            </a:fld>
            <a:endParaRPr lang="en-US"/>
          </a:p>
        </p:txBody>
      </p:sp>
    </p:spTree>
    <p:extLst>
      <p:ext uri="{BB962C8B-B14F-4D97-AF65-F5344CB8AC3E}">
        <p14:creationId xmlns:p14="http://schemas.microsoft.com/office/powerpoint/2010/main" val="217259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s://doi.org/10.1111/j.1439-0485.2009.00280.x" TargetMode="External"/><Relationship Id="rId7" Type="http://schemas.openxmlformats.org/officeDocument/2006/relationships/hyperlink" Target="https://doi.org/10.1016/B978-0-12-385026-3.00029-2"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doi.org/10.1111/gcb.15060" TargetMode="External"/><Relationship Id="rId11" Type="http://schemas.openxmlformats.org/officeDocument/2006/relationships/image" Target="../media/image28.jpg"/><Relationship Id="rId5" Type="http://schemas.openxmlformats.org/officeDocument/2006/relationships/hyperlink" Target="https://doi.org/10.1016/j.ecss.2022.108092" TargetMode="External"/><Relationship Id="rId10" Type="http://schemas.openxmlformats.org/officeDocument/2006/relationships/image" Target="../media/image27.png"/><Relationship Id="rId4" Type="http://schemas.openxmlformats.org/officeDocument/2006/relationships/hyperlink" Target="https://doi.org/10.1086/723601" TargetMode="External"/><Relationship Id="rId9" Type="http://schemas.openxmlformats.org/officeDocument/2006/relationships/image" Target="../media/image26.jpg"/></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chart" Target="../charts/char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65E5-380D-91A7-576C-0C959A67B1FB}"/>
              </a:ext>
            </a:extLst>
          </p:cNvPr>
          <p:cNvSpPr>
            <a:spLocks noGrp="1"/>
          </p:cNvSpPr>
          <p:nvPr>
            <p:ph type="ctrTitle"/>
          </p:nvPr>
        </p:nvSpPr>
        <p:spPr>
          <a:xfrm>
            <a:off x="152400" y="2286000"/>
            <a:ext cx="11887200" cy="1920240"/>
          </a:xfrm>
        </p:spPr>
        <p:txBody>
          <a:bodyPr anchor="ctr" anchorCtr="1">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30" normalizeH="0" baseline="0" noProof="0" dirty="0">
                <a:ln>
                  <a:noFill/>
                </a:ln>
                <a:effectLst/>
                <a:uLnTx/>
                <a:uFillTx/>
                <a:latin typeface="Century Gothic"/>
                <a:ea typeface="+mn-ea"/>
                <a:cs typeface="+mn-cs"/>
              </a:rPr>
              <a:t>What a Load of Barnacles!</a:t>
            </a:r>
            <a:r>
              <a:rPr lang="en-US" sz="4400" spc="30" dirty="0">
                <a:latin typeface="Century Gothic"/>
                <a:ea typeface="+mn-ea"/>
                <a:cs typeface="+mn-cs"/>
              </a:rPr>
              <a:t> </a:t>
            </a:r>
            <a:br>
              <a:rPr lang="en-US" sz="4400" spc="30" dirty="0">
                <a:latin typeface="Century Gothic"/>
                <a:ea typeface="+mn-ea"/>
                <a:cs typeface="+mn-cs"/>
              </a:rPr>
            </a:br>
            <a:r>
              <a:rPr kumimoji="0" lang="en-US" sz="4400" b="0" i="0" u="none" strike="noStrike" kern="1200" cap="none" spc="30" normalizeH="0" baseline="0" noProof="0" dirty="0">
                <a:ln>
                  <a:noFill/>
                </a:ln>
                <a:solidFill>
                  <a:prstClr val="black"/>
                </a:solidFill>
                <a:effectLst/>
                <a:uLnTx/>
                <a:uFillTx/>
                <a:latin typeface="Century Gothic"/>
                <a:ea typeface="+mn-ea"/>
                <a:cs typeface="+mn-cs"/>
              </a:rPr>
              <a:t>A Spatial Population Genomic Simulation</a:t>
            </a:r>
            <a:br>
              <a:rPr kumimoji="0" lang="en-US" sz="4400" b="0" i="0" u="none" strike="noStrike" kern="1200" cap="none" spc="30" normalizeH="0" baseline="0" noProof="0" dirty="0">
                <a:ln>
                  <a:noFill/>
                </a:ln>
                <a:solidFill>
                  <a:prstClr val="black"/>
                </a:solidFill>
                <a:effectLst/>
                <a:uLnTx/>
                <a:uFillTx/>
                <a:latin typeface="Century Gothic"/>
                <a:ea typeface="+mn-ea"/>
                <a:cs typeface="+mn-cs"/>
              </a:rPr>
            </a:br>
            <a:r>
              <a:rPr kumimoji="0" lang="en-US" sz="4400" b="0" i="0" u="none" strike="noStrike" kern="1200" cap="none" spc="30" normalizeH="0" baseline="0" noProof="0" dirty="0">
                <a:ln>
                  <a:noFill/>
                </a:ln>
                <a:solidFill>
                  <a:prstClr val="black"/>
                </a:solidFill>
                <a:effectLst/>
                <a:uLnTx/>
                <a:uFillTx/>
                <a:latin typeface="Century Gothic"/>
                <a:ea typeface="+mn-ea"/>
                <a:cs typeface="+mn-cs"/>
              </a:rPr>
              <a:t>of the Pacific Acorn Barnacle in Coos Bay</a:t>
            </a:r>
            <a:endParaRPr kumimoji="0" lang="en-US" sz="4400" b="0" i="1" u="none" strike="noStrike" kern="1200" cap="all" spc="30" normalizeH="0" baseline="0" noProof="0" dirty="0">
              <a:ln>
                <a:noFill/>
              </a:ln>
              <a:solidFill>
                <a:prstClr val="black"/>
              </a:solidFill>
              <a:effectLst/>
              <a:uLnTx/>
              <a:uFillTx/>
              <a:latin typeface="Century Gothic"/>
              <a:ea typeface="+mn-ea"/>
              <a:cs typeface="+mn-cs"/>
            </a:endParaRPr>
          </a:p>
        </p:txBody>
      </p:sp>
      <p:sp>
        <p:nvSpPr>
          <p:cNvPr id="3" name="Subtitle 2">
            <a:extLst>
              <a:ext uri="{FF2B5EF4-FFF2-40B4-BE49-F238E27FC236}">
                <a16:creationId xmlns:a16="http://schemas.microsoft.com/office/drawing/2014/main" id="{DD8070DF-6C2A-AD33-6775-451496D4E69A}"/>
              </a:ext>
            </a:extLst>
          </p:cNvPr>
          <p:cNvSpPr>
            <a:spLocks noGrp="1"/>
          </p:cNvSpPr>
          <p:nvPr>
            <p:ph type="subTitle" idx="1"/>
          </p:nvPr>
        </p:nvSpPr>
        <p:spPr>
          <a:xfrm>
            <a:off x="1524000" y="4206240"/>
            <a:ext cx="9144000" cy="2194560"/>
          </a:xfrm>
        </p:spPr>
        <p:txBody>
          <a:bodyPr>
            <a:noAutofit/>
          </a:bodyPr>
          <a:lstStyle/>
          <a:p>
            <a:r>
              <a:rPr lang="en-US" sz="2400" dirty="0">
                <a:solidFill>
                  <a:schemeClr val="tx1"/>
                </a:solidFill>
                <a:latin typeface="Avenir Next LT Pro" panose="020B0504020202020204" pitchFamily="34" charset="0"/>
              </a:rPr>
              <a:t>Alexandra Bangs</a:t>
            </a:r>
            <a:br>
              <a:rPr lang="en-US" sz="2400" dirty="0">
                <a:solidFill>
                  <a:schemeClr val="tx1"/>
                </a:solidFill>
                <a:latin typeface="Avenir Next LT Pro" panose="020B0504020202020204" pitchFamily="34" charset="0"/>
              </a:rPr>
            </a:br>
            <a:r>
              <a:rPr lang="en-US" sz="2400" dirty="0">
                <a:solidFill>
                  <a:schemeClr val="tx1"/>
                </a:solidFill>
                <a:latin typeface="Avenir Next LT Pro" panose="020B0504020202020204" pitchFamily="34" charset="0"/>
              </a:rPr>
              <a:t>Angel Rivera-Colon, Jiseon Min, Peter Ralph</a:t>
            </a:r>
          </a:p>
          <a:p>
            <a:r>
              <a:rPr lang="en-US" dirty="0">
                <a:solidFill>
                  <a:schemeClr val="tx1">
                    <a:lumMod val="65000"/>
                    <a:lumOff val="35000"/>
                  </a:schemeClr>
                </a:solidFill>
                <a:latin typeface="Avenir Next LT Pro" panose="020B0504020202020204" pitchFamily="34" charset="0"/>
              </a:rPr>
              <a:t>Kern Ralph Co-lab </a:t>
            </a:r>
          </a:p>
          <a:p>
            <a:r>
              <a:rPr lang="en-US" dirty="0">
                <a:solidFill>
                  <a:schemeClr val="tx1">
                    <a:lumMod val="65000"/>
                    <a:lumOff val="35000"/>
                  </a:schemeClr>
                </a:solidFill>
                <a:latin typeface="Avenir Next LT Pro" panose="020B0504020202020204" pitchFamily="34" charset="0"/>
              </a:rPr>
              <a:t>SPUR Symposium</a:t>
            </a:r>
          </a:p>
          <a:p>
            <a:r>
              <a:rPr lang="en-US" dirty="0">
                <a:solidFill>
                  <a:schemeClr val="tx1">
                    <a:lumMod val="65000"/>
                    <a:lumOff val="35000"/>
                  </a:schemeClr>
                </a:solidFill>
                <a:latin typeface="Avenir Next LT Pro" panose="020B0504020202020204" pitchFamily="34" charset="0"/>
              </a:rPr>
              <a:t> August 22, 2024</a:t>
            </a:r>
          </a:p>
          <a:p>
            <a:endParaRPr lang="en-US" dirty="0">
              <a:latin typeface="Avenir Next LT Pro" panose="020B0504020202020204" pitchFamily="34" charset="0"/>
            </a:endParaRPr>
          </a:p>
        </p:txBody>
      </p:sp>
    </p:spTree>
    <p:extLst>
      <p:ext uri="{BB962C8B-B14F-4D97-AF65-F5344CB8AC3E}">
        <p14:creationId xmlns:p14="http://schemas.microsoft.com/office/powerpoint/2010/main" val="2560767194"/>
      </p:ext>
    </p:extLst>
  </p:cSld>
  <p:clrMapOvr>
    <a:masterClrMapping/>
  </p:clrMapOvr>
  <mc:AlternateContent xmlns:mc="http://schemas.openxmlformats.org/markup-compatibility/2006" xmlns:p14="http://schemas.microsoft.com/office/powerpoint/2010/main">
    <mc:Choice Requires="p14">
      <p:transition spd="slow" p14:dur="2000" advTm="1025"/>
    </mc:Choice>
    <mc:Fallback xmlns="">
      <p:transition spd="slow" advTm="10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A143383-44A4-515F-6399-722E464ED546}"/>
              </a:ext>
            </a:extLst>
          </p:cNvPr>
          <p:cNvSpPr txBox="1"/>
          <p:nvPr/>
        </p:nvSpPr>
        <p:spPr>
          <a:xfrm>
            <a:off x="368300" y="1700450"/>
            <a:ext cx="4693229" cy="2897075"/>
          </a:xfrm>
          <a:prstGeom prst="rect">
            <a:avLst/>
          </a:prstGeom>
          <a:noFill/>
        </p:spPr>
        <p:txBody>
          <a:bodyPr wrap="square">
            <a:spAutoFit/>
          </a:bodyPr>
          <a:lstStyle/>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allow the modeled population to </a:t>
            </a:r>
            <a:r>
              <a:rPr lang="en-US" sz="2400" b="1" dirty="0">
                <a:solidFill>
                  <a:prstClr val="black"/>
                </a:solidFill>
                <a:latin typeface="Avenir Next LT Pro Light" panose="020B0304020202020204" pitchFamily="34" charset="0"/>
              </a:rPr>
              <a:t>evolve</a:t>
            </a:r>
            <a:r>
              <a:rPr lang="en-US" sz="2400" dirty="0">
                <a:solidFill>
                  <a:prstClr val="black"/>
                </a:solidFill>
                <a:latin typeface="Avenir Next LT Pro Light" panose="020B0304020202020204" pitchFamily="34" charset="0"/>
              </a:rPr>
              <a:t>!</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t>
            </a:r>
            <a:r>
              <a:rPr lang="en-US" sz="2400" b="1" dirty="0">
                <a:solidFill>
                  <a:prstClr val="black"/>
                </a:solidFill>
                <a:latin typeface="Avenir Next LT Pro Light" panose="020B0304020202020204" pitchFamily="34" charset="0"/>
              </a:rPr>
              <a:t>simulate mutations</a:t>
            </a:r>
            <a:r>
              <a:rPr lang="en-US" sz="2400" dirty="0">
                <a:solidFill>
                  <a:prstClr val="black"/>
                </a:solidFill>
                <a:latin typeface="Avenir Next LT Pro Light" panose="020B0304020202020204" pitchFamily="34" charset="0"/>
              </a:rPr>
              <a:t> at a constant rate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These mutations produce a </a:t>
            </a:r>
            <a:r>
              <a:rPr lang="en-US" sz="2400" b="1" dirty="0">
                <a:solidFill>
                  <a:prstClr val="black"/>
                </a:solidFill>
                <a:latin typeface="Avenir Next LT Pro Light" panose="020B0304020202020204" pitchFamily="34" charset="0"/>
              </a:rPr>
              <a:t>phenotype</a:t>
            </a:r>
          </a:p>
        </p:txBody>
      </p:sp>
      <p:grpSp>
        <p:nvGrpSpPr>
          <p:cNvPr id="16" name="Group 15">
            <a:extLst>
              <a:ext uri="{FF2B5EF4-FFF2-40B4-BE49-F238E27FC236}">
                <a16:creationId xmlns:a16="http://schemas.microsoft.com/office/drawing/2014/main" id="{C8563F43-3577-AB8D-5D2B-D4D9C9442994}"/>
              </a:ext>
            </a:extLst>
          </p:cNvPr>
          <p:cNvGrpSpPr/>
          <p:nvPr/>
        </p:nvGrpSpPr>
        <p:grpSpPr>
          <a:xfrm>
            <a:off x="6314694" y="1610530"/>
            <a:ext cx="5509006" cy="5068742"/>
            <a:chOff x="5927344" y="1581541"/>
            <a:chExt cx="5486400" cy="5486400"/>
          </a:xfrm>
        </p:grpSpPr>
        <p:pic>
          <p:nvPicPr>
            <p:cNvPr id="3" name="Picture 2">
              <a:extLst>
                <a:ext uri="{FF2B5EF4-FFF2-40B4-BE49-F238E27FC236}">
                  <a16:creationId xmlns:a16="http://schemas.microsoft.com/office/drawing/2014/main" id="{411F676B-914D-8B53-494A-2C812CE4DE1A}"/>
                </a:ext>
              </a:extLst>
            </p:cNvPr>
            <p:cNvPicPr>
              <a:picLocks noChangeAspect="1"/>
            </p:cNvPicPr>
            <p:nvPr/>
          </p:nvPicPr>
          <p:blipFill>
            <a:blip r:embed="rId3"/>
            <a:stretch>
              <a:fillRect/>
            </a:stretch>
          </p:blipFill>
          <p:spPr>
            <a:xfrm>
              <a:off x="5927344" y="1581541"/>
              <a:ext cx="5486400" cy="5486400"/>
            </a:xfrm>
            <a:prstGeom prst="rect">
              <a:avLst/>
            </a:prstGeom>
          </p:spPr>
        </p:pic>
        <p:pic>
          <p:nvPicPr>
            <p:cNvPr id="15" name="Picture 14" descr="A close-up of a colorful background&#10;&#10;Description automatically generated">
              <a:extLst>
                <a:ext uri="{FF2B5EF4-FFF2-40B4-BE49-F238E27FC236}">
                  <a16:creationId xmlns:a16="http://schemas.microsoft.com/office/drawing/2014/main" id="{B402B914-2341-9BE1-9FE1-572EB48E74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898894" y="6118372"/>
              <a:ext cx="3543300" cy="285750"/>
            </a:xfrm>
            <a:prstGeom prst="rect">
              <a:avLst/>
            </a:prstGeom>
            <a:ln>
              <a:noFill/>
            </a:ln>
          </p:spPr>
        </p:pic>
      </p:grpSp>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Simulating</a:t>
            </a:r>
            <a:r>
              <a:rPr kumimoji="0" lang="en-US" sz="4000" b="0" i="0" u="none" strike="noStrike" kern="1200" cap="none" spc="30" normalizeH="0" noProof="0" dirty="0">
                <a:ln>
                  <a:noFill/>
                </a:ln>
                <a:solidFill>
                  <a:schemeClr val="tx1"/>
                </a:solidFill>
                <a:effectLst/>
                <a:uLnTx/>
                <a:uFillTx/>
                <a:latin typeface="Century Gothic"/>
                <a:ea typeface="+mj-ea"/>
                <a:cs typeface="+mj-cs"/>
              </a:rPr>
              <a:t> local adaptation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sp>
        <p:nvSpPr>
          <p:cNvPr id="2" name="Rectangle 1">
            <a:extLst>
              <a:ext uri="{FF2B5EF4-FFF2-40B4-BE49-F238E27FC236}">
                <a16:creationId xmlns:a16="http://schemas.microsoft.com/office/drawing/2014/main" id="{EC3744EE-69F7-BA4D-0F01-536D4212172A}"/>
              </a:ext>
            </a:extLst>
          </p:cNvPr>
          <p:cNvSpPr>
            <a:spLocks/>
          </p:cNvSpPr>
          <p:nvPr/>
        </p:nvSpPr>
        <p:spPr>
          <a:xfrm>
            <a:off x="368300" y="1188720"/>
            <a:ext cx="1143000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8D1826-51DA-ADA1-179E-5BC1A75F7C00}"/>
              </a:ext>
            </a:extLst>
          </p:cNvPr>
          <p:cNvSpPr>
            <a:spLocks/>
          </p:cNvSpPr>
          <p:nvPr/>
        </p:nvSpPr>
        <p:spPr>
          <a:xfrm>
            <a:off x="11612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ectangle 5">
            <a:extLst>
              <a:ext uri="{FF2B5EF4-FFF2-40B4-BE49-F238E27FC236}">
                <a16:creationId xmlns:a16="http://schemas.microsoft.com/office/drawing/2014/main" id="{653E9492-0C6A-FBBE-AA58-A8D6FE334875}"/>
              </a:ext>
            </a:extLst>
          </p:cNvPr>
          <p:cNvSpPr>
            <a:spLocks/>
          </p:cNvSpPr>
          <p:nvPr/>
        </p:nvSpPr>
        <p:spPr>
          <a:xfrm>
            <a:off x="24884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 name="Rectangle 6">
            <a:extLst>
              <a:ext uri="{FF2B5EF4-FFF2-40B4-BE49-F238E27FC236}">
                <a16:creationId xmlns:a16="http://schemas.microsoft.com/office/drawing/2014/main" id="{0732DA40-3E30-7658-EC7B-4D85E149D174}"/>
              </a:ext>
            </a:extLst>
          </p:cNvPr>
          <p:cNvSpPr>
            <a:spLocks/>
          </p:cNvSpPr>
          <p:nvPr/>
        </p:nvSpPr>
        <p:spPr>
          <a:xfrm>
            <a:off x="49204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8" name="Rectangle 7">
            <a:extLst>
              <a:ext uri="{FF2B5EF4-FFF2-40B4-BE49-F238E27FC236}">
                <a16:creationId xmlns:a16="http://schemas.microsoft.com/office/drawing/2014/main" id="{ECA0B790-B0C1-6060-C2F3-DA034E05B2FC}"/>
              </a:ext>
            </a:extLst>
          </p:cNvPr>
          <p:cNvSpPr>
            <a:spLocks/>
          </p:cNvSpPr>
          <p:nvPr/>
        </p:nvSpPr>
        <p:spPr>
          <a:xfrm>
            <a:off x="590448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9" name="Rectangle 8">
            <a:extLst>
              <a:ext uri="{FF2B5EF4-FFF2-40B4-BE49-F238E27FC236}">
                <a16:creationId xmlns:a16="http://schemas.microsoft.com/office/drawing/2014/main" id="{71E52E17-8E1B-7FF9-0EB3-9805FF7BCF90}"/>
              </a:ext>
            </a:extLst>
          </p:cNvPr>
          <p:cNvSpPr>
            <a:spLocks/>
          </p:cNvSpPr>
          <p:nvPr/>
        </p:nvSpPr>
        <p:spPr>
          <a:xfrm>
            <a:off x="66603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0" name="Rectangle 9">
            <a:extLst>
              <a:ext uri="{FF2B5EF4-FFF2-40B4-BE49-F238E27FC236}">
                <a16:creationId xmlns:a16="http://schemas.microsoft.com/office/drawing/2014/main" id="{D284FE4C-D50F-EB26-E66F-398FC3CEF6CC}"/>
              </a:ext>
            </a:extLst>
          </p:cNvPr>
          <p:cNvSpPr>
            <a:spLocks/>
          </p:cNvSpPr>
          <p:nvPr/>
        </p:nvSpPr>
        <p:spPr>
          <a:xfrm>
            <a:off x="730681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1" name="Rectangle 10">
            <a:extLst>
              <a:ext uri="{FF2B5EF4-FFF2-40B4-BE49-F238E27FC236}">
                <a16:creationId xmlns:a16="http://schemas.microsoft.com/office/drawing/2014/main" id="{6E83FD34-099B-6AFB-5976-9E4EE10CE1AB}"/>
              </a:ext>
            </a:extLst>
          </p:cNvPr>
          <p:cNvSpPr>
            <a:spLocks/>
          </p:cNvSpPr>
          <p:nvPr/>
        </p:nvSpPr>
        <p:spPr>
          <a:xfrm>
            <a:off x="84320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2" name="Rectangle 11">
            <a:extLst>
              <a:ext uri="{FF2B5EF4-FFF2-40B4-BE49-F238E27FC236}">
                <a16:creationId xmlns:a16="http://schemas.microsoft.com/office/drawing/2014/main" id="{1E2A4689-D9CF-EE74-8DB8-FBAB059B162E}"/>
              </a:ext>
            </a:extLst>
          </p:cNvPr>
          <p:cNvSpPr>
            <a:spLocks/>
          </p:cNvSpPr>
          <p:nvPr/>
        </p:nvSpPr>
        <p:spPr>
          <a:xfrm>
            <a:off x="114038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3" name="Rectangle 12">
            <a:extLst>
              <a:ext uri="{FF2B5EF4-FFF2-40B4-BE49-F238E27FC236}">
                <a16:creationId xmlns:a16="http://schemas.microsoft.com/office/drawing/2014/main" id="{5EC1B1AA-5239-5434-FE46-4DA85ACDA00A}"/>
              </a:ext>
            </a:extLst>
          </p:cNvPr>
          <p:cNvSpPr>
            <a:spLocks/>
          </p:cNvSpPr>
          <p:nvPr/>
        </p:nvSpPr>
        <p:spPr>
          <a:xfrm>
            <a:off x="1077429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4" name="Rectangle 13">
            <a:extLst>
              <a:ext uri="{FF2B5EF4-FFF2-40B4-BE49-F238E27FC236}">
                <a16:creationId xmlns:a16="http://schemas.microsoft.com/office/drawing/2014/main" id="{C6EFBEA1-5C76-B453-C574-EFF710C2A085}"/>
              </a:ext>
            </a:extLst>
          </p:cNvPr>
          <p:cNvSpPr>
            <a:spLocks/>
          </p:cNvSpPr>
          <p:nvPr/>
        </p:nvSpPr>
        <p:spPr>
          <a:xfrm>
            <a:off x="94353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8" name="Rectangle 17">
            <a:extLst>
              <a:ext uri="{FF2B5EF4-FFF2-40B4-BE49-F238E27FC236}">
                <a16:creationId xmlns:a16="http://schemas.microsoft.com/office/drawing/2014/main" id="{FE319B79-F199-E537-0A93-2BFD67C00E42}"/>
              </a:ext>
            </a:extLst>
          </p:cNvPr>
          <p:cNvSpPr>
            <a:spLocks/>
          </p:cNvSpPr>
          <p:nvPr/>
        </p:nvSpPr>
        <p:spPr>
          <a:xfrm>
            <a:off x="154355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9" name="Rectangle 18">
            <a:extLst>
              <a:ext uri="{FF2B5EF4-FFF2-40B4-BE49-F238E27FC236}">
                <a16:creationId xmlns:a16="http://schemas.microsoft.com/office/drawing/2014/main" id="{F194AE16-DE77-7FEA-D312-4271476D165D}"/>
              </a:ext>
            </a:extLst>
          </p:cNvPr>
          <p:cNvSpPr>
            <a:spLocks/>
          </p:cNvSpPr>
          <p:nvPr/>
        </p:nvSpPr>
        <p:spPr>
          <a:xfrm>
            <a:off x="323519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0" name="Rectangle 19">
            <a:extLst>
              <a:ext uri="{FF2B5EF4-FFF2-40B4-BE49-F238E27FC236}">
                <a16:creationId xmlns:a16="http://schemas.microsoft.com/office/drawing/2014/main" id="{02655627-AB70-61FC-646C-1E471D6DFCCF}"/>
              </a:ext>
            </a:extLst>
          </p:cNvPr>
          <p:cNvSpPr>
            <a:spLocks/>
          </p:cNvSpPr>
          <p:nvPr/>
        </p:nvSpPr>
        <p:spPr>
          <a:xfrm>
            <a:off x="446633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1" name="Rectangle 20">
            <a:extLst>
              <a:ext uri="{FF2B5EF4-FFF2-40B4-BE49-F238E27FC236}">
                <a16:creationId xmlns:a16="http://schemas.microsoft.com/office/drawing/2014/main" id="{DA52CC57-52C6-5D83-D94D-5BDB15206910}"/>
              </a:ext>
            </a:extLst>
          </p:cNvPr>
          <p:cNvSpPr>
            <a:spLocks/>
          </p:cNvSpPr>
          <p:nvPr/>
        </p:nvSpPr>
        <p:spPr>
          <a:xfrm>
            <a:off x="5052385"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2" name="Rectangle 21">
            <a:extLst>
              <a:ext uri="{FF2B5EF4-FFF2-40B4-BE49-F238E27FC236}">
                <a16:creationId xmlns:a16="http://schemas.microsoft.com/office/drawing/2014/main" id="{2CD8FDB2-B00E-4CE8-C517-167751CB0671}"/>
              </a:ext>
            </a:extLst>
          </p:cNvPr>
          <p:cNvSpPr>
            <a:spLocks/>
          </p:cNvSpPr>
          <p:nvPr/>
        </p:nvSpPr>
        <p:spPr>
          <a:xfrm>
            <a:off x="643253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3" name="Rectangle 22">
            <a:extLst>
              <a:ext uri="{FF2B5EF4-FFF2-40B4-BE49-F238E27FC236}">
                <a16:creationId xmlns:a16="http://schemas.microsoft.com/office/drawing/2014/main" id="{DC15227E-B188-754D-6238-F5A5A331B910}"/>
              </a:ext>
            </a:extLst>
          </p:cNvPr>
          <p:cNvSpPr>
            <a:spLocks/>
          </p:cNvSpPr>
          <p:nvPr/>
        </p:nvSpPr>
        <p:spPr>
          <a:xfrm>
            <a:off x="789217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4" name="Rectangle 23">
            <a:extLst>
              <a:ext uri="{FF2B5EF4-FFF2-40B4-BE49-F238E27FC236}">
                <a16:creationId xmlns:a16="http://schemas.microsoft.com/office/drawing/2014/main" id="{A68AB6B7-5279-22AD-1EC6-C969C008C3C0}"/>
              </a:ext>
            </a:extLst>
          </p:cNvPr>
          <p:cNvSpPr>
            <a:spLocks/>
          </p:cNvSpPr>
          <p:nvPr/>
        </p:nvSpPr>
        <p:spPr>
          <a:xfrm>
            <a:off x="1011404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Rectangle 24">
            <a:extLst>
              <a:ext uri="{FF2B5EF4-FFF2-40B4-BE49-F238E27FC236}">
                <a16:creationId xmlns:a16="http://schemas.microsoft.com/office/drawing/2014/main" id="{9A44B1D3-F955-83A8-ECCD-3257658AD003}"/>
              </a:ext>
            </a:extLst>
          </p:cNvPr>
          <p:cNvSpPr>
            <a:spLocks/>
          </p:cNvSpPr>
          <p:nvPr/>
        </p:nvSpPr>
        <p:spPr>
          <a:xfrm>
            <a:off x="11416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6" name="Rectangle 25">
            <a:extLst>
              <a:ext uri="{FF2B5EF4-FFF2-40B4-BE49-F238E27FC236}">
                <a16:creationId xmlns:a16="http://schemas.microsoft.com/office/drawing/2014/main" id="{358DF47A-78C5-2C1A-D8C7-BC25B2C85DD6}"/>
              </a:ext>
            </a:extLst>
          </p:cNvPr>
          <p:cNvSpPr>
            <a:spLocks/>
          </p:cNvSpPr>
          <p:nvPr/>
        </p:nvSpPr>
        <p:spPr>
          <a:xfrm>
            <a:off x="11162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Rectangle 26">
            <a:extLst>
              <a:ext uri="{FF2B5EF4-FFF2-40B4-BE49-F238E27FC236}">
                <a16:creationId xmlns:a16="http://schemas.microsoft.com/office/drawing/2014/main" id="{ED63E4F2-E8EE-62E1-73F3-A3599F5B987E}"/>
              </a:ext>
            </a:extLst>
          </p:cNvPr>
          <p:cNvSpPr>
            <a:spLocks/>
          </p:cNvSpPr>
          <p:nvPr/>
        </p:nvSpPr>
        <p:spPr>
          <a:xfrm>
            <a:off x="30049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7" name="Rectangle 16">
            <a:extLst>
              <a:ext uri="{FF2B5EF4-FFF2-40B4-BE49-F238E27FC236}">
                <a16:creationId xmlns:a16="http://schemas.microsoft.com/office/drawing/2014/main" id="{61CF2383-B00E-8B1D-28BB-8C598B082C70}"/>
              </a:ext>
            </a:extLst>
          </p:cNvPr>
          <p:cNvSpPr>
            <a:spLocks/>
          </p:cNvSpPr>
          <p:nvPr/>
        </p:nvSpPr>
        <p:spPr>
          <a:xfrm>
            <a:off x="5986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8" name="Rectangle 27">
            <a:extLst>
              <a:ext uri="{FF2B5EF4-FFF2-40B4-BE49-F238E27FC236}">
                <a16:creationId xmlns:a16="http://schemas.microsoft.com/office/drawing/2014/main" id="{300FE3BD-A33D-FD08-BFFA-4DB664DFA8D8}"/>
              </a:ext>
            </a:extLst>
          </p:cNvPr>
          <p:cNvSpPr>
            <a:spLocks/>
          </p:cNvSpPr>
          <p:nvPr/>
        </p:nvSpPr>
        <p:spPr>
          <a:xfrm>
            <a:off x="86504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9" name="Rectangle 28">
            <a:extLst>
              <a:ext uri="{FF2B5EF4-FFF2-40B4-BE49-F238E27FC236}">
                <a16:creationId xmlns:a16="http://schemas.microsoft.com/office/drawing/2014/main" id="{5AAD5410-EE2E-A4A5-ABCC-D1CC40A87028}"/>
              </a:ext>
            </a:extLst>
          </p:cNvPr>
          <p:cNvSpPr>
            <a:spLocks/>
          </p:cNvSpPr>
          <p:nvPr/>
        </p:nvSpPr>
        <p:spPr>
          <a:xfrm>
            <a:off x="38050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1" name="Rectangle 30">
            <a:extLst>
              <a:ext uri="{FF2B5EF4-FFF2-40B4-BE49-F238E27FC236}">
                <a16:creationId xmlns:a16="http://schemas.microsoft.com/office/drawing/2014/main" id="{DD41ABBA-4ABA-B9AA-3928-558F4CF3C197}"/>
              </a:ext>
            </a:extLst>
          </p:cNvPr>
          <p:cNvSpPr>
            <a:spLocks/>
          </p:cNvSpPr>
          <p:nvPr/>
        </p:nvSpPr>
        <p:spPr>
          <a:xfrm>
            <a:off x="9015860" y="1190336"/>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3" name="Rectangle 32">
            <a:extLst>
              <a:ext uri="{FF2B5EF4-FFF2-40B4-BE49-F238E27FC236}">
                <a16:creationId xmlns:a16="http://schemas.microsoft.com/office/drawing/2014/main" id="{EA68AA14-2E92-2EEE-503D-3758682E784B}"/>
              </a:ext>
            </a:extLst>
          </p:cNvPr>
          <p:cNvSpPr>
            <a:spLocks/>
          </p:cNvSpPr>
          <p:nvPr/>
        </p:nvSpPr>
        <p:spPr>
          <a:xfrm>
            <a:off x="536484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4" name="Rectangle 33">
            <a:extLst>
              <a:ext uri="{FF2B5EF4-FFF2-40B4-BE49-F238E27FC236}">
                <a16:creationId xmlns:a16="http://schemas.microsoft.com/office/drawing/2014/main" id="{4ACAF49A-2969-150C-301E-030B2B9E9F04}"/>
              </a:ext>
            </a:extLst>
          </p:cNvPr>
          <p:cNvSpPr>
            <a:spLocks/>
          </p:cNvSpPr>
          <p:nvPr/>
        </p:nvSpPr>
        <p:spPr>
          <a:xfrm>
            <a:off x="1043114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5" name="Rectangle 34">
            <a:extLst>
              <a:ext uri="{FF2B5EF4-FFF2-40B4-BE49-F238E27FC236}">
                <a16:creationId xmlns:a16="http://schemas.microsoft.com/office/drawing/2014/main" id="{098C08B7-AF63-8DD8-3BEB-8DC9BC98B9FC}"/>
              </a:ext>
            </a:extLst>
          </p:cNvPr>
          <p:cNvSpPr>
            <a:spLocks/>
          </p:cNvSpPr>
          <p:nvPr/>
        </p:nvSpPr>
        <p:spPr>
          <a:xfrm>
            <a:off x="1886080"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6" name="Rectangle 35">
            <a:extLst>
              <a:ext uri="{FF2B5EF4-FFF2-40B4-BE49-F238E27FC236}">
                <a16:creationId xmlns:a16="http://schemas.microsoft.com/office/drawing/2014/main" id="{1CB6F5DB-2E17-5F51-9F19-C9721FA14FFB}"/>
              </a:ext>
            </a:extLst>
          </p:cNvPr>
          <p:cNvSpPr>
            <a:spLocks/>
          </p:cNvSpPr>
          <p:nvPr/>
        </p:nvSpPr>
        <p:spPr>
          <a:xfrm>
            <a:off x="229387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7" name="Rectangle 36">
            <a:extLst>
              <a:ext uri="{FF2B5EF4-FFF2-40B4-BE49-F238E27FC236}">
                <a16:creationId xmlns:a16="http://schemas.microsoft.com/office/drawing/2014/main" id="{D04615F5-4827-583E-39A0-D430A29D502C}"/>
              </a:ext>
            </a:extLst>
          </p:cNvPr>
          <p:cNvSpPr>
            <a:spLocks/>
          </p:cNvSpPr>
          <p:nvPr/>
        </p:nvSpPr>
        <p:spPr>
          <a:xfrm>
            <a:off x="4135691"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8" name="Rectangle 37">
            <a:extLst>
              <a:ext uri="{FF2B5EF4-FFF2-40B4-BE49-F238E27FC236}">
                <a16:creationId xmlns:a16="http://schemas.microsoft.com/office/drawing/2014/main" id="{B0D174E1-BCDE-9040-56E8-B525FAD8209B}"/>
              </a:ext>
            </a:extLst>
          </p:cNvPr>
          <p:cNvSpPr>
            <a:spLocks/>
          </p:cNvSpPr>
          <p:nvPr/>
        </p:nvSpPr>
        <p:spPr>
          <a:xfrm>
            <a:off x="7023862"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9" name="Rectangle 38">
            <a:extLst>
              <a:ext uri="{FF2B5EF4-FFF2-40B4-BE49-F238E27FC236}">
                <a16:creationId xmlns:a16="http://schemas.microsoft.com/office/drawing/2014/main" id="{3D4D85E0-D047-F068-E893-52FF34720450}"/>
              </a:ext>
            </a:extLst>
          </p:cNvPr>
          <p:cNvSpPr>
            <a:spLocks/>
          </p:cNvSpPr>
          <p:nvPr/>
        </p:nvSpPr>
        <p:spPr>
          <a:xfrm>
            <a:off x="6252724"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0" name="Rectangle 39">
            <a:extLst>
              <a:ext uri="{FF2B5EF4-FFF2-40B4-BE49-F238E27FC236}">
                <a16:creationId xmlns:a16="http://schemas.microsoft.com/office/drawing/2014/main" id="{B6923F14-6235-C277-D060-9EB8556A697E}"/>
              </a:ext>
            </a:extLst>
          </p:cNvPr>
          <p:cNvSpPr>
            <a:spLocks/>
          </p:cNvSpPr>
          <p:nvPr/>
        </p:nvSpPr>
        <p:spPr>
          <a:xfrm>
            <a:off x="9676638"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1" name="TextBox 40">
            <a:extLst>
              <a:ext uri="{FF2B5EF4-FFF2-40B4-BE49-F238E27FC236}">
                <a16:creationId xmlns:a16="http://schemas.microsoft.com/office/drawing/2014/main" id="{CEBF84FD-9C09-01EB-7D53-76BE31867371}"/>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pic>
        <p:nvPicPr>
          <p:cNvPr id="44" name="Picture 43" descr="A drawing of a white and brown jelly&#10;&#10;Description automatically generated with medium confidence">
            <a:extLst>
              <a:ext uri="{FF2B5EF4-FFF2-40B4-BE49-F238E27FC236}">
                <a16:creationId xmlns:a16="http://schemas.microsoft.com/office/drawing/2014/main" id="{AD96B770-7A07-1B74-BEA9-799012441AD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01274" y="2103120"/>
            <a:ext cx="228600" cy="295233"/>
          </a:xfrm>
          <a:prstGeom prst="rect">
            <a:avLst/>
          </a:prstGeom>
        </p:spPr>
      </p:pic>
      <p:pic>
        <p:nvPicPr>
          <p:cNvPr id="45" name="Picture 44" descr="A drawing of a white and brown jelly&#10;&#10;Description automatically generated with medium confidence">
            <a:extLst>
              <a:ext uri="{FF2B5EF4-FFF2-40B4-BE49-F238E27FC236}">
                <a16:creationId xmlns:a16="http://schemas.microsoft.com/office/drawing/2014/main" id="{7615D167-92E3-63C1-B190-8BD6347BBC5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441182" y="3442090"/>
            <a:ext cx="228600" cy="295233"/>
          </a:xfrm>
          <a:prstGeom prst="rect">
            <a:avLst/>
          </a:prstGeom>
        </p:spPr>
      </p:pic>
      <p:pic>
        <p:nvPicPr>
          <p:cNvPr id="46" name="Picture 45" descr="A drawing of a white and brown jelly&#10;&#10;Description automatically generated with medium confidence">
            <a:extLst>
              <a:ext uri="{FF2B5EF4-FFF2-40B4-BE49-F238E27FC236}">
                <a16:creationId xmlns:a16="http://schemas.microsoft.com/office/drawing/2014/main" id="{AE15D195-B516-C4F4-7842-4851937383B5}"/>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634253" y="5505800"/>
            <a:ext cx="228600" cy="295233"/>
          </a:xfrm>
          <a:prstGeom prst="rect">
            <a:avLst/>
          </a:prstGeom>
        </p:spPr>
      </p:pic>
      <p:pic>
        <p:nvPicPr>
          <p:cNvPr id="49" name="Picture 48" descr="A drawing of a white and brown jelly&#10;&#10;Description automatically generated with medium confidence">
            <a:extLst>
              <a:ext uri="{FF2B5EF4-FFF2-40B4-BE49-F238E27FC236}">
                <a16:creationId xmlns:a16="http://schemas.microsoft.com/office/drawing/2014/main" id="{CB91DD59-09DA-E4BA-972E-A8606E629DE2}"/>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663576" y="4561258"/>
            <a:ext cx="228600" cy="295233"/>
          </a:xfrm>
          <a:prstGeom prst="rect">
            <a:avLst/>
          </a:prstGeom>
        </p:spPr>
      </p:pic>
      <p:pic>
        <p:nvPicPr>
          <p:cNvPr id="50" name="Picture 49" descr="A drawing of a white and brown jelly&#10;&#10;Description automatically generated with medium confidence">
            <a:extLst>
              <a:ext uri="{FF2B5EF4-FFF2-40B4-BE49-F238E27FC236}">
                <a16:creationId xmlns:a16="http://schemas.microsoft.com/office/drawing/2014/main" id="{B4EF1A05-3BE2-563C-6550-431B0652B38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321038" y="3062433"/>
            <a:ext cx="228600" cy="295233"/>
          </a:xfrm>
          <a:prstGeom prst="rect">
            <a:avLst/>
          </a:prstGeom>
        </p:spPr>
      </p:pic>
      <p:pic>
        <p:nvPicPr>
          <p:cNvPr id="51" name="Picture 50" descr="A drawing of a white and brown jelly&#10;&#10;Description automatically generated with medium confidence">
            <a:extLst>
              <a:ext uri="{FF2B5EF4-FFF2-40B4-BE49-F238E27FC236}">
                <a16:creationId xmlns:a16="http://schemas.microsoft.com/office/drawing/2014/main" id="{B25BF6C0-6B40-D103-8818-BBDAE6A98CD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256281" y="2615035"/>
            <a:ext cx="228600" cy="295233"/>
          </a:xfrm>
          <a:prstGeom prst="rect">
            <a:avLst/>
          </a:prstGeom>
        </p:spPr>
      </p:pic>
      <p:pic>
        <p:nvPicPr>
          <p:cNvPr id="52" name="Picture 51" descr="A drawing of a white and brown jelly&#10;&#10;Description automatically generated with medium confidence">
            <a:extLst>
              <a:ext uri="{FF2B5EF4-FFF2-40B4-BE49-F238E27FC236}">
                <a16:creationId xmlns:a16="http://schemas.microsoft.com/office/drawing/2014/main" id="{B7550976-E213-F092-B104-819F4AC13F4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703440" y="3128112"/>
            <a:ext cx="228600" cy="295233"/>
          </a:xfrm>
          <a:prstGeom prst="rect">
            <a:avLst/>
          </a:prstGeom>
        </p:spPr>
      </p:pic>
      <p:pic>
        <p:nvPicPr>
          <p:cNvPr id="53" name="Picture 52" descr="A drawing of a white and brown jelly&#10;&#10;Description automatically generated with medium confidence">
            <a:extLst>
              <a:ext uri="{FF2B5EF4-FFF2-40B4-BE49-F238E27FC236}">
                <a16:creationId xmlns:a16="http://schemas.microsoft.com/office/drawing/2014/main" id="{81B4BB92-9EA0-9280-2F46-65DD73595E67}"/>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589140" y="3361107"/>
            <a:ext cx="228600" cy="295233"/>
          </a:xfrm>
          <a:prstGeom prst="rect">
            <a:avLst/>
          </a:prstGeom>
        </p:spPr>
      </p:pic>
      <p:pic>
        <p:nvPicPr>
          <p:cNvPr id="55" name="Picture 54" descr="A drawing of a white and brown jelly&#10;&#10;Description automatically generated with medium confidence">
            <a:extLst>
              <a:ext uri="{FF2B5EF4-FFF2-40B4-BE49-F238E27FC236}">
                <a16:creationId xmlns:a16="http://schemas.microsoft.com/office/drawing/2014/main" id="{1A8910A3-2FF8-5B1D-CFF5-3F91D24C8E2A}"/>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1057382" y="4023848"/>
            <a:ext cx="228600" cy="295233"/>
          </a:xfrm>
          <a:prstGeom prst="rect">
            <a:avLst/>
          </a:prstGeom>
        </p:spPr>
      </p:pic>
      <p:pic>
        <p:nvPicPr>
          <p:cNvPr id="56" name="Picture 55" descr="A drawing of a white and brown jelly&#10;&#10;Description automatically generated with medium confidence">
            <a:extLst>
              <a:ext uri="{FF2B5EF4-FFF2-40B4-BE49-F238E27FC236}">
                <a16:creationId xmlns:a16="http://schemas.microsoft.com/office/drawing/2014/main" id="{BC4B3E49-C79C-0B6B-4E2B-0F794B79E1AF}"/>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245068" y="3334370"/>
            <a:ext cx="228600" cy="295233"/>
          </a:xfrm>
          <a:prstGeom prst="rect">
            <a:avLst/>
          </a:prstGeom>
        </p:spPr>
      </p:pic>
      <p:pic>
        <p:nvPicPr>
          <p:cNvPr id="58" name="Picture 57" descr="A drawing of a white and brown jelly&#10;&#10;Description automatically generated with medium confidence">
            <a:extLst>
              <a:ext uri="{FF2B5EF4-FFF2-40B4-BE49-F238E27FC236}">
                <a16:creationId xmlns:a16="http://schemas.microsoft.com/office/drawing/2014/main" id="{587F0561-7BED-6524-4C63-C2A52EAFF2A9}"/>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212582" y="4855531"/>
            <a:ext cx="228600" cy="295233"/>
          </a:xfrm>
          <a:prstGeom prst="rect">
            <a:avLst/>
          </a:prstGeom>
        </p:spPr>
      </p:pic>
      <p:pic>
        <p:nvPicPr>
          <p:cNvPr id="59" name="Picture 58" descr="A drawing of a white and brown jelly&#10;&#10;Description automatically generated with medium confidence">
            <a:extLst>
              <a:ext uri="{FF2B5EF4-FFF2-40B4-BE49-F238E27FC236}">
                <a16:creationId xmlns:a16="http://schemas.microsoft.com/office/drawing/2014/main" id="{B66262C5-B165-2810-BB54-A42D1868BDF5}"/>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733847" y="2140666"/>
            <a:ext cx="228600" cy="295233"/>
          </a:xfrm>
          <a:prstGeom prst="rect">
            <a:avLst/>
          </a:prstGeom>
        </p:spPr>
      </p:pic>
      <p:pic>
        <p:nvPicPr>
          <p:cNvPr id="61" name="Picture 60" descr="A drawing of a white and brown jelly&#10;&#10;Description automatically generated with medium confidence">
            <a:extLst>
              <a:ext uri="{FF2B5EF4-FFF2-40B4-BE49-F238E27FC236}">
                <a16:creationId xmlns:a16="http://schemas.microsoft.com/office/drawing/2014/main" id="{37E656BD-7641-2C94-190E-5E1FF3CE9F4A}"/>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394446" y="4567268"/>
            <a:ext cx="228600" cy="295233"/>
          </a:xfrm>
          <a:prstGeom prst="rect">
            <a:avLst/>
          </a:prstGeom>
        </p:spPr>
      </p:pic>
      <p:pic>
        <p:nvPicPr>
          <p:cNvPr id="62" name="Picture 61" descr="A drawing of a white and brown jelly&#10;&#10;Description automatically generated with medium confidence">
            <a:extLst>
              <a:ext uri="{FF2B5EF4-FFF2-40B4-BE49-F238E27FC236}">
                <a16:creationId xmlns:a16="http://schemas.microsoft.com/office/drawing/2014/main" id="{6E114C35-8E99-899B-3835-5A429B0EB95C}"/>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901320" y="4314819"/>
            <a:ext cx="228600" cy="295233"/>
          </a:xfrm>
          <a:prstGeom prst="rect">
            <a:avLst/>
          </a:prstGeom>
        </p:spPr>
      </p:pic>
      <p:pic>
        <p:nvPicPr>
          <p:cNvPr id="63" name="Picture 62" descr="A drawing of a white and brown jelly&#10;&#10;Description automatically generated with medium confidence">
            <a:extLst>
              <a:ext uri="{FF2B5EF4-FFF2-40B4-BE49-F238E27FC236}">
                <a16:creationId xmlns:a16="http://schemas.microsoft.com/office/drawing/2014/main" id="{026FCCAA-9176-2EF0-88B1-FAB6E18AB287}"/>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10554840" y="3997284"/>
            <a:ext cx="228600" cy="295233"/>
          </a:xfrm>
          <a:prstGeom prst="rect">
            <a:avLst/>
          </a:prstGeom>
        </p:spPr>
      </p:pic>
      <p:pic>
        <p:nvPicPr>
          <p:cNvPr id="64" name="Picture 63" descr="A drawing of a white and brown jelly&#10;&#10;Description automatically generated with medium confidence">
            <a:extLst>
              <a:ext uri="{FF2B5EF4-FFF2-40B4-BE49-F238E27FC236}">
                <a16:creationId xmlns:a16="http://schemas.microsoft.com/office/drawing/2014/main" id="{7FD7B1D1-99E6-09A9-0B97-B57B5C342F32}"/>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062643" y="5150764"/>
            <a:ext cx="228600" cy="295233"/>
          </a:xfrm>
          <a:prstGeom prst="rect">
            <a:avLst/>
          </a:prstGeom>
        </p:spPr>
      </p:pic>
      <p:pic>
        <p:nvPicPr>
          <p:cNvPr id="65" name="Picture 64" descr="A drawing of a white and brown jelly&#10;&#10;Description automatically generated with medium confidence">
            <a:extLst>
              <a:ext uri="{FF2B5EF4-FFF2-40B4-BE49-F238E27FC236}">
                <a16:creationId xmlns:a16="http://schemas.microsoft.com/office/drawing/2014/main" id="{B300074F-A73B-ED57-F0B9-A642C9E70555}"/>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852780" y="2486965"/>
            <a:ext cx="228600" cy="295233"/>
          </a:xfrm>
          <a:prstGeom prst="rect">
            <a:avLst/>
          </a:prstGeom>
        </p:spPr>
      </p:pic>
      <p:pic>
        <p:nvPicPr>
          <p:cNvPr id="66" name="Picture 65" descr="A drawing of a white and brown jelly&#10;&#10;Description automatically generated with medium confidence">
            <a:extLst>
              <a:ext uri="{FF2B5EF4-FFF2-40B4-BE49-F238E27FC236}">
                <a16:creationId xmlns:a16="http://schemas.microsoft.com/office/drawing/2014/main" id="{FEAB2570-0145-C883-949F-E03A41C0637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130768" y="1714163"/>
            <a:ext cx="228600" cy="295233"/>
          </a:xfrm>
          <a:prstGeom prst="rect">
            <a:avLst/>
          </a:prstGeom>
        </p:spPr>
      </p:pic>
      <p:pic>
        <p:nvPicPr>
          <p:cNvPr id="69" name="Picture 68" descr="A drawing of a white and brown jelly&#10;&#10;Description automatically generated with medium confidence">
            <a:extLst>
              <a:ext uri="{FF2B5EF4-FFF2-40B4-BE49-F238E27FC236}">
                <a16:creationId xmlns:a16="http://schemas.microsoft.com/office/drawing/2014/main" id="{12A8D4DC-CAE1-E7A9-E224-909711AB01F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636618" y="2915174"/>
            <a:ext cx="228600" cy="295233"/>
          </a:xfrm>
          <a:prstGeom prst="rect">
            <a:avLst/>
          </a:prstGeom>
        </p:spPr>
      </p:pic>
      <p:pic>
        <p:nvPicPr>
          <p:cNvPr id="70" name="Picture 69" descr="A drawing of a white and brown jelly&#10;&#10;Description automatically generated with medium confidence">
            <a:extLst>
              <a:ext uri="{FF2B5EF4-FFF2-40B4-BE49-F238E27FC236}">
                <a16:creationId xmlns:a16="http://schemas.microsoft.com/office/drawing/2014/main" id="{8BFD133D-D9C8-7E68-EA8E-67DF9D25415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079508" y="3738136"/>
            <a:ext cx="228600" cy="295233"/>
          </a:xfrm>
          <a:prstGeom prst="rect">
            <a:avLst/>
          </a:prstGeom>
        </p:spPr>
      </p:pic>
      <p:pic>
        <p:nvPicPr>
          <p:cNvPr id="71" name="Picture 70" descr="A drawing of a white and brown jelly&#10;&#10;Description automatically generated with medium confidence">
            <a:extLst>
              <a:ext uri="{FF2B5EF4-FFF2-40B4-BE49-F238E27FC236}">
                <a16:creationId xmlns:a16="http://schemas.microsoft.com/office/drawing/2014/main" id="{99CB5D46-5D34-B85D-D248-7EF0C9E45CF6}"/>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7855684" y="4575739"/>
            <a:ext cx="228600" cy="295233"/>
          </a:xfrm>
          <a:prstGeom prst="rect">
            <a:avLst/>
          </a:prstGeom>
        </p:spPr>
      </p:pic>
      <p:pic>
        <p:nvPicPr>
          <p:cNvPr id="72" name="Picture 71" descr="A drawing of a white and brown jelly&#10;&#10;Description automatically generated with medium confidence">
            <a:extLst>
              <a:ext uri="{FF2B5EF4-FFF2-40B4-BE49-F238E27FC236}">
                <a16:creationId xmlns:a16="http://schemas.microsoft.com/office/drawing/2014/main" id="{06717383-C626-8C82-7E59-3020F9426FF2}"/>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9069197" y="1928455"/>
            <a:ext cx="228600" cy="295233"/>
          </a:xfrm>
          <a:prstGeom prst="rect">
            <a:avLst/>
          </a:prstGeom>
        </p:spPr>
      </p:pic>
      <p:pic>
        <p:nvPicPr>
          <p:cNvPr id="73" name="Picture 72" descr="A drawing of a white and brown jelly&#10;&#10;Description automatically generated with medium confidence">
            <a:extLst>
              <a:ext uri="{FF2B5EF4-FFF2-40B4-BE49-F238E27FC236}">
                <a16:creationId xmlns:a16="http://schemas.microsoft.com/office/drawing/2014/main" id="{9E34114E-B6FA-C885-9B24-7CBC363C325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6877511" y="5310974"/>
            <a:ext cx="228600" cy="295233"/>
          </a:xfrm>
          <a:prstGeom prst="rect">
            <a:avLst/>
          </a:prstGeom>
        </p:spPr>
      </p:pic>
      <p:pic>
        <p:nvPicPr>
          <p:cNvPr id="74" name="Picture 73" descr="A drawing of a white and brown jelly&#10;&#10;Description automatically generated with medium confidence">
            <a:extLst>
              <a:ext uri="{FF2B5EF4-FFF2-40B4-BE49-F238E27FC236}">
                <a16:creationId xmlns:a16="http://schemas.microsoft.com/office/drawing/2014/main" id="{A322E2D6-019A-5EA2-39C0-87FBF320D841}"/>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203438" y="5521663"/>
            <a:ext cx="228600" cy="295233"/>
          </a:xfrm>
          <a:prstGeom prst="rect">
            <a:avLst/>
          </a:prstGeom>
        </p:spPr>
      </p:pic>
      <p:pic>
        <p:nvPicPr>
          <p:cNvPr id="75" name="Picture 74" descr="A drawing of a white and brown jelly&#10;&#10;Description automatically generated with medium confidence">
            <a:extLst>
              <a:ext uri="{FF2B5EF4-FFF2-40B4-BE49-F238E27FC236}">
                <a16:creationId xmlns:a16="http://schemas.microsoft.com/office/drawing/2014/main" id="{443E8E8D-EAD0-5224-B98B-C439E608A6F5}"/>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77436" y="4228058"/>
            <a:ext cx="228600" cy="295233"/>
          </a:xfrm>
          <a:prstGeom prst="rect">
            <a:avLst/>
          </a:prstGeom>
        </p:spPr>
      </p:pic>
      <p:pic>
        <p:nvPicPr>
          <p:cNvPr id="76" name="Picture 75" descr="A drawing of a white and brown jelly&#10;&#10;Description automatically generated with medium confidence">
            <a:extLst>
              <a:ext uri="{FF2B5EF4-FFF2-40B4-BE49-F238E27FC236}">
                <a16:creationId xmlns:a16="http://schemas.microsoft.com/office/drawing/2014/main" id="{20005BD5-9CF1-7C43-389E-019B0413B0D9}"/>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52777" y="2854537"/>
            <a:ext cx="228600" cy="295233"/>
          </a:xfrm>
          <a:prstGeom prst="rect">
            <a:avLst/>
          </a:prstGeom>
        </p:spPr>
      </p:pic>
      <p:pic>
        <p:nvPicPr>
          <p:cNvPr id="77" name="Picture 76" descr="A drawing of a white and brown jelly&#10;&#10;Description automatically generated with medium confidence">
            <a:extLst>
              <a:ext uri="{FF2B5EF4-FFF2-40B4-BE49-F238E27FC236}">
                <a16:creationId xmlns:a16="http://schemas.microsoft.com/office/drawing/2014/main" id="{CF9C673A-D0C8-405F-8BF3-9EEB21A75E52}"/>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9546817" y="2980495"/>
            <a:ext cx="228600" cy="295233"/>
          </a:xfrm>
          <a:prstGeom prst="rect">
            <a:avLst/>
          </a:prstGeom>
        </p:spPr>
      </p:pic>
      <p:pic>
        <p:nvPicPr>
          <p:cNvPr id="78" name="Picture 77" descr="A drawing of a white and brown jelly&#10;&#10;Description automatically generated with medium confidence">
            <a:extLst>
              <a:ext uri="{FF2B5EF4-FFF2-40B4-BE49-F238E27FC236}">
                <a16:creationId xmlns:a16="http://schemas.microsoft.com/office/drawing/2014/main" id="{79E95757-6A9B-56A5-6D04-42A6D329836F}"/>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212582" y="3669382"/>
            <a:ext cx="228600" cy="295233"/>
          </a:xfrm>
          <a:prstGeom prst="rect">
            <a:avLst/>
          </a:prstGeom>
        </p:spPr>
      </p:pic>
      <p:pic>
        <p:nvPicPr>
          <p:cNvPr id="79" name="Picture 78" descr="A drawing of a white and brown jelly&#10;&#10;Description automatically generated with medium confidence">
            <a:extLst>
              <a:ext uri="{FF2B5EF4-FFF2-40B4-BE49-F238E27FC236}">
                <a16:creationId xmlns:a16="http://schemas.microsoft.com/office/drawing/2014/main" id="{3BD1BD27-3A0B-B4E0-0334-C518F28C285B}"/>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7362075" y="5020195"/>
            <a:ext cx="228600" cy="295233"/>
          </a:xfrm>
          <a:prstGeom prst="rect">
            <a:avLst/>
          </a:prstGeom>
        </p:spPr>
      </p:pic>
      <p:pic>
        <p:nvPicPr>
          <p:cNvPr id="80" name="Picture 79" descr="A drawing of a white and brown jelly&#10;&#10;Description automatically generated with medium confidence">
            <a:extLst>
              <a:ext uri="{FF2B5EF4-FFF2-40B4-BE49-F238E27FC236}">
                <a16:creationId xmlns:a16="http://schemas.microsoft.com/office/drawing/2014/main" id="{16C3716B-AD81-B57A-B151-86C7CE99EE18}"/>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632190" y="4375674"/>
            <a:ext cx="228600" cy="295233"/>
          </a:xfrm>
          <a:prstGeom prst="rect">
            <a:avLst/>
          </a:prstGeom>
        </p:spPr>
      </p:pic>
      <p:pic>
        <p:nvPicPr>
          <p:cNvPr id="81" name="Picture 80" descr="A drawing of a white and brown jelly&#10;&#10;Description automatically generated with medium confidence">
            <a:extLst>
              <a:ext uri="{FF2B5EF4-FFF2-40B4-BE49-F238E27FC236}">
                <a16:creationId xmlns:a16="http://schemas.microsoft.com/office/drawing/2014/main" id="{A6202133-9D1E-D190-2AB4-E94AA36C1C88}"/>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029085" y="3690363"/>
            <a:ext cx="228600" cy="295233"/>
          </a:xfrm>
          <a:prstGeom prst="rect">
            <a:avLst/>
          </a:prstGeom>
        </p:spPr>
      </p:pic>
      <p:pic>
        <p:nvPicPr>
          <p:cNvPr id="83" name="Picture 82" descr="A drawing of a white and brown jelly&#10;&#10;Description automatically generated with medium confidence">
            <a:extLst>
              <a:ext uri="{FF2B5EF4-FFF2-40B4-BE49-F238E27FC236}">
                <a16:creationId xmlns:a16="http://schemas.microsoft.com/office/drawing/2014/main" id="{FAC9C6E7-78CD-44DC-900B-F6C7E19825D4}"/>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703516" y="4141425"/>
            <a:ext cx="228600" cy="295233"/>
          </a:xfrm>
          <a:prstGeom prst="rect">
            <a:avLst/>
          </a:prstGeom>
        </p:spPr>
      </p:pic>
      <p:sp>
        <p:nvSpPr>
          <p:cNvPr id="84" name="TextBox 83">
            <a:extLst>
              <a:ext uri="{FF2B5EF4-FFF2-40B4-BE49-F238E27FC236}">
                <a16:creationId xmlns:a16="http://schemas.microsoft.com/office/drawing/2014/main" id="{2FA37DD2-66B4-CE2F-48E8-A9A93263284A}"/>
              </a:ext>
            </a:extLst>
          </p:cNvPr>
          <p:cNvSpPr txBox="1"/>
          <p:nvPr/>
        </p:nvSpPr>
        <p:spPr>
          <a:xfrm>
            <a:off x="7746965" y="6103649"/>
            <a:ext cx="2590800" cy="304800"/>
          </a:xfrm>
          <a:prstGeom prst="rect">
            <a:avLst/>
          </a:prstGeom>
          <a:solidFill>
            <a:srgbClr val="FFFFFF">
              <a:alpha val="89804"/>
            </a:srgbClr>
          </a:solidFill>
          <a:ln>
            <a:solidFill>
              <a:schemeClr val="tx1"/>
            </a:solidFill>
          </a:ln>
        </p:spPr>
        <p:txBody>
          <a:bodyPr wrap="none" rtlCol="0" anchor="ctr">
            <a:normAutofit fontScale="62500" lnSpcReduction="20000"/>
          </a:bodyPr>
          <a:lstStyle/>
          <a:p>
            <a:pPr algn="ctr"/>
            <a:r>
              <a:rPr lang="en-US" sz="2600" dirty="0">
                <a:solidFill>
                  <a:schemeClr val="tx1"/>
                </a:solidFill>
                <a:latin typeface="Avenir Next LT Pro Light" panose="020B0304020202020204" pitchFamily="34" charset="0"/>
              </a:rPr>
              <a:t>Barnacle Phenotype</a:t>
            </a:r>
          </a:p>
        </p:txBody>
      </p:sp>
    </p:spTree>
    <p:extLst>
      <p:ext uri="{BB962C8B-B14F-4D97-AF65-F5344CB8AC3E}">
        <p14:creationId xmlns:p14="http://schemas.microsoft.com/office/powerpoint/2010/main" val="401114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
                                        <p:tgtEl>
                                          <p:spTgt spid="4"/>
                                        </p:tgtEl>
                                      </p:cBhvr>
                                    </p:animEffect>
                                  </p:childTnLst>
                                </p:cTn>
                              </p:par>
                            </p:childTnLst>
                          </p:cTn>
                        </p:par>
                        <p:par>
                          <p:cTn id="15" fill="hold">
                            <p:stCondLst>
                              <p:cond delay="100"/>
                            </p:stCondLst>
                            <p:childTnLst>
                              <p:par>
                                <p:cTn id="16" presetID="10" presetClass="entr" presetSubtype="0" fill="hold" grpId="0" nodeType="afterEffect">
                                  <p:stCondLst>
                                    <p:cond delay="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
                                        <p:tgtEl>
                                          <p:spTgt spid="19"/>
                                        </p:tgtEl>
                                      </p:cBhvr>
                                    </p:animEffect>
                                  </p:childTnLst>
                                </p:cTn>
                              </p:par>
                            </p:childTnLst>
                          </p:cTn>
                        </p:par>
                        <p:par>
                          <p:cTn id="19" fill="hold">
                            <p:stCondLst>
                              <p:cond delay="200"/>
                            </p:stCondLst>
                            <p:childTnLst>
                              <p:par>
                                <p:cTn id="20" presetID="10" presetClass="entr" presetSubtype="0" fill="hold" grpId="0" nodeType="afterEffect">
                                  <p:stCondLst>
                                    <p:cond delay="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
                                        <p:tgtEl>
                                          <p:spTgt spid="14"/>
                                        </p:tgtEl>
                                      </p:cBhvr>
                                    </p:animEffect>
                                  </p:childTnLst>
                                </p:cTn>
                              </p:par>
                            </p:childTnLst>
                          </p:cTn>
                        </p:par>
                        <p:par>
                          <p:cTn id="23" fill="hold">
                            <p:stCondLst>
                              <p:cond delay="300"/>
                            </p:stCondLst>
                            <p:childTnLst>
                              <p:par>
                                <p:cTn id="24" presetID="10" presetClass="entr" presetSubtype="0" fill="hold" grpId="0" nodeType="afterEffect">
                                  <p:stCondLst>
                                    <p:cond delay="5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
                                        <p:tgtEl>
                                          <p:spTgt spid="20"/>
                                        </p:tgtEl>
                                      </p:cBhvr>
                                    </p:animEffect>
                                  </p:childTnLst>
                                </p:cTn>
                              </p:par>
                            </p:childTnLst>
                          </p:cTn>
                        </p:par>
                        <p:par>
                          <p:cTn id="27" fill="hold">
                            <p:stCondLst>
                              <p:cond delay="400"/>
                            </p:stCondLst>
                            <p:childTnLst>
                              <p:par>
                                <p:cTn id="28" presetID="10" presetClass="entr" presetSubtype="0" fill="hold" grpId="0" nodeType="afterEffect">
                                  <p:stCondLst>
                                    <p:cond delay="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
                                        <p:tgtEl>
                                          <p:spTgt spid="13"/>
                                        </p:tgtEl>
                                      </p:cBhvr>
                                    </p:animEffect>
                                  </p:childTnLst>
                                </p:cTn>
                              </p:par>
                            </p:childTnLst>
                          </p:cTn>
                        </p:par>
                        <p:par>
                          <p:cTn id="31" fill="hold">
                            <p:stCondLst>
                              <p:cond delay="500"/>
                            </p:stCondLst>
                            <p:childTnLst>
                              <p:par>
                                <p:cTn id="32" presetID="10" presetClass="entr" presetSubtype="0" fill="hold" grpId="0" nodeType="afterEffect">
                                  <p:stCondLst>
                                    <p:cond delay="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
                                        <p:tgtEl>
                                          <p:spTgt spid="23"/>
                                        </p:tgtEl>
                                      </p:cBhvr>
                                    </p:animEffect>
                                  </p:childTnLst>
                                </p:cTn>
                              </p:par>
                            </p:childTnLst>
                          </p:cTn>
                        </p:par>
                        <p:par>
                          <p:cTn id="35" fill="hold">
                            <p:stCondLst>
                              <p:cond delay="600"/>
                            </p:stCondLst>
                            <p:childTnLst>
                              <p:par>
                                <p:cTn id="36" presetID="10" presetClass="entr" presetSubtype="0" fill="hold" grpId="0" nodeType="afterEffect">
                                  <p:stCondLst>
                                    <p:cond delay="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
                                        <p:tgtEl>
                                          <p:spTgt spid="27"/>
                                        </p:tgtEl>
                                      </p:cBhvr>
                                    </p:animEffect>
                                  </p:childTnLst>
                                </p:cTn>
                              </p:par>
                            </p:childTnLst>
                          </p:cTn>
                        </p:par>
                        <p:par>
                          <p:cTn id="39" fill="hold">
                            <p:stCondLst>
                              <p:cond delay="700"/>
                            </p:stCondLst>
                            <p:childTnLst>
                              <p:par>
                                <p:cTn id="40" presetID="10" presetClass="entr" presetSubtype="0" fill="hold" grpId="0" nodeType="afterEffect">
                                  <p:stCondLst>
                                    <p:cond delay="5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
                                        <p:tgtEl>
                                          <p:spTgt spid="26"/>
                                        </p:tgtEl>
                                      </p:cBhvr>
                                    </p:animEffect>
                                  </p:childTnLst>
                                </p:cTn>
                              </p:par>
                            </p:childTnLst>
                          </p:cTn>
                        </p:par>
                        <p:par>
                          <p:cTn id="43" fill="hold">
                            <p:stCondLst>
                              <p:cond delay="800"/>
                            </p:stCondLst>
                            <p:childTnLst>
                              <p:par>
                                <p:cTn id="44" presetID="10" presetClass="entr" presetSubtype="0" fill="hold" grpId="0" nodeType="afterEffect">
                                  <p:stCondLst>
                                    <p:cond delay="5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
                                        <p:tgtEl>
                                          <p:spTgt spid="10"/>
                                        </p:tgtEl>
                                      </p:cBhvr>
                                    </p:animEffect>
                                  </p:childTnLst>
                                </p:cTn>
                              </p:par>
                            </p:childTnLst>
                          </p:cTn>
                        </p:par>
                        <p:par>
                          <p:cTn id="47" fill="hold">
                            <p:stCondLst>
                              <p:cond delay="900"/>
                            </p:stCondLst>
                            <p:childTnLst>
                              <p:par>
                                <p:cTn id="48" presetID="10" presetClass="entr" presetSubtype="0" fill="hold" grpId="0" nodeType="afterEffect">
                                  <p:stCondLst>
                                    <p:cond delay="5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
                                        <p:tgtEl>
                                          <p:spTgt spid="8"/>
                                        </p:tgtEl>
                                      </p:cBhvr>
                                    </p:animEffect>
                                  </p:childTnLst>
                                </p:cTn>
                              </p:par>
                            </p:childTnLst>
                          </p:cTn>
                        </p:par>
                        <p:par>
                          <p:cTn id="51" fill="hold">
                            <p:stCondLst>
                              <p:cond delay="1000"/>
                            </p:stCondLst>
                            <p:childTnLst>
                              <p:par>
                                <p:cTn id="52" presetID="10" presetClass="entr" presetSubtype="0" fill="hold" grpId="0" nodeType="afterEffect">
                                  <p:stCondLst>
                                    <p:cond delay="5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
                                        <p:tgtEl>
                                          <p:spTgt spid="11"/>
                                        </p:tgtEl>
                                      </p:cBhvr>
                                    </p:animEffect>
                                  </p:childTnLst>
                                </p:cTn>
                              </p:par>
                            </p:childTnLst>
                          </p:cTn>
                        </p:par>
                        <p:par>
                          <p:cTn id="55" fill="hold">
                            <p:stCondLst>
                              <p:cond delay="1100"/>
                            </p:stCondLst>
                            <p:childTnLst>
                              <p:par>
                                <p:cTn id="56" presetID="10" presetClass="entr" presetSubtype="0" fill="hold" grpId="0" nodeType="afterEffect">
                                  <p:stCondLst>
                                    <p:cond delay="5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
                                        <p:tgtEl>
                                          <p:spTgt spid="21"/>
                                        </p:tgtEl>
                                      </p:cBhvr>
                                    </p:animEffect>
                                  </p:childTnLst>
                                </p:cTn>
                              </p:par>
                            </p:childTnLst>
                          </p:cTn>
                        </p:par>
                        <p:par>
                          <p:cTn id="59" fill="hold">
                            <p:stCondLst>
                              <p:cond delay="1200"/>
                            </p:stCondLst>
                            <p:childTnLst>
                              <p:par>
                                <p:cTn id="60" presetID="10" presetClass="entr" presetSubtype="0" fill="hold" grpId="0" nodeType="afterEffect">
                                  <p:stCondLst>
                                    <p:cond delay="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
                                        <p:tgtEl>
                                          <p:spTgt spid="25"/>
                                        </p:tgtEl>
                                      </p:cBhvr>
                                    </p:animEffect>
                                  </p:childTnLst>
                                </p:cTn>
                              </p:par>
                            </p:childTnLst>
                          </p:cTn>
                        </p:par>
                        <p:par>
                          <p:cTn id="63" fill="hold">
                            <p:stCondLst>
                              <p:cond delay="1300"/>
                            </p:stCondLst>
                            <p:childTnLst>
                              <p:par>
                                <p:cTn id="64" presetID="10" presetClass="entr" presetSubtype="0" fill="hold" grpId="0" nodeType="afterEffect">
                                  <p:stCondLst>
                                    <p:cond delay="5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
                                        <p:tgtEl>
                                          <p:spTgt spid="18"/>
                                        </p:tgtEl>
                                      </p:cBhvr>
                                    </p:animEffect>
                                  </p:childTnLst>
                                </p:cTn>
                              </p:par>
                            </p:childTnLst>
                          </p:cTn>
                        </p:par>
                        <p:par>
                          <p:cTn id="67" fill="hold">
                            <p:stCondLst>
                              <p:cond delay="1400"/>
                            </p:stCondLst>
                            <p:childTnLst>
                              <p:par>
                                <p:cTn id="68" presetID="10" presetClass="entr" presetSubtype="0" fill="hold" grpId="0" nodeType="afterEffect">
                                  <p:stCondLst>
                                    <p:cond delay="5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
                                        <p:tgtEl>
                                          <p:spTgt spid="12"/>
                                        </p:tgtEl>
                                      </p:cBhvr>
                                    </p:animEffect>
                                  </p:childTnLst>
                                </p:cTn>
                              </p:par>
                            </p:childTnLst>
                          </p:cTn>
                        </p:par>
                        <p:par>
                          <p:cTn id="71" fill="hold">
                            <p:stCondLst>
                              <p:cond delay="1500"/>
                            </p:stCondLst>
                            <p:childTnLst>
                              <p:par>
                                <p:cTn id="72" presetID="10" presetClass="entr" presetSubtype="0" fill="hold" grpId="0" nodeType="afterEffect">
                                  <p:stCondLst>
                                    <p:cond delay="5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
                                        <p:tgtEl>
                                          <p:spTgt spid="9"/>
                                        </p:tgtEl>
                                      </p:cBhvr>
                                    </p:animEffect>
                                  </p:childTnLst>
                                </p:cTn>
                              </p:par>
                            </p:childTnLst>
                          </p:cTn>
                        </p:par>
                        <p:par>
                          <p:cTn id="75" fill="hold">
                            <p:stCondLst>
                              <p:cond delay="1600"/>
                            </p:stCondLst>
                            <p:childTnLst>
                              <p:par>
                                <p:cTn id="76" presetID="10" presetClass="entr" presetSubtype="0" fill="hold" grpId="0" nodeType="afterEffect">
                                  <p:stCondLst>
                                    <p:cond delay="5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
                                        <p:tgtEl>
                                          <p:spTgt spid="6"/>
                                        </p:tgtEl>
                                      </p:cBhvr>
                                    </p:animEffect>
                                  </p:childTnLst>
                                </p:cTn>
                              </p:par>
                            </p:childTnLst>
                          </p:cTn>
                        </p:par>
                        <p:par>
                          <p:cTn id="79" fill="hold">
                            <p:stCondLst>
                              <p:cond delay="1700"/>
                            </p:stCondLst>
                            <p:childTnLst>
                              <p:par>
                                <p:cTn id="80" presetID="10" presetClass="entr" presetSubtype="0" fill="hold" grpId="0" nodeType="afterEffect">
                                  <p:stCondLst>
                                    <p:cond delay="5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
                                        <p:tgtEl>
                                          <p:spTgt spid="7"/>
                                        </p:tgtEl>
                                      </p:cBhvr>
                                    </p:animEffect>
                                  </p:childTnLst>
                                </p:cTn>
                              </p:par>
                            </p:childTnLst>
                          </p:cTn>
                        </p:par>
                        <p:par>
                          <p:cTn id="83" fill="hold">
                            <p:stCondLst>
                              <p:cond delay="1800"/>
                            </p:stCondLst>
                            <p:childTnLst>
                              <p:par>
                                <p:cTn id="84" presetID="10" presetClass="entr" presetSubtype="0" fill="hold" grpId="0" nodeType="afterEffect">
                                  <p:stCondLst>
                                    <p:cond delay="5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
                                        <p:tgtEl>
                                          <p:spTgt spid="22"/>
                                        </p:tgtEl>
                                      </p:cBhvr>
                                    </p:animEffect>
                                  </p:childTnLst>
                                </p:cTn>
                              </p:par>
                            </p:childTnLst>
                          </p:cTn>
                        </p:par>
                        <p:par>
                          <p:cTn id="87" fill="hold">
                            <p:stCondLst>
                              <p:cond delay="1900"/>
                            </p:stCondLst>
                            <p:childTnLst>
                              <p:par>
                                <p:cTn id="88" presetID="10" presetClass="entr" presetSubtype="0" fill="hold" grpId="0" nodeType="afterEffect">
                                  <p:stCondLst>
                                    <p:cond delay="5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
                                        <p:tgtEl>
                                          <p:spTgt spid="24"/>
                                        </p:tgtEl>
                                      </p:cBhvr>
                                    </p:animEffect>
                                  </p:childTnLst>
                                </p:cTn>
                              </p:par>
                            </p:childTnLst>
                          </p:cTn>
                        </p:par>
                        <p:par>
                          <p:cTn id="91" fill="hold">
                            <p:stCondLst>
                              <p:cond delay="2000"/>
                            </p:stCondLst>
                            <p:childTnLst>
                              <p:par>
                                <p:cTn id="92" presetID="10" presetClass="entr" presetSubtype="0" fill="hold" grpId="0" nodeType="afterEffect">
                                  <p:stCondLst>
                                    <p:cond delay="50"/>
                                  </p:stCondLst>
                                  <p:childTnLst>
                                    <p:set>
                                      <p:cBhvr>
                                        <p:cTn id="93" dur="1" fill="hold">
                                          <p:stCondLst>
                                            <p:cond delay="0"/>
                                          </p:stCondLst>
                                        </p:cTn>
                                        <p:tgtEl>
                                          <p:spTgt spid="17"/>
                                        </p:tgtEl>
                                        <p:attrNameLst>
                                          <p:attrName>style.visibility</p:attrName>
                                        </p:attrNameLst>
                                      </p:cBhvr>
                                      <p:to>
                                        <p:strVal val="visible"/>
                                      </p:to>
                                    </p:set>
                                    <p:animEffect transition="in" filter="fade">
                                      <p:cBhvr>
                                        <p:cTn id="94" dur="50"/>
                                        <p:tgtEl>
                                          <p:spTgt spid="17"/>
                                        </p:tgtEl>
                                      </p:cBhvr>
                                    </p:animEffect>
                                  </p:childTnLst>
                                </p:cTn>
                              </p:par>
                            </p:childTnLst>
                          </p:cTn>
                        </p:par>
                        <p:par>
                          <p:cTn id="95" fill="hold">
                            <p:stCondLst>
                              <p:cond delay="2100"/>
                            </p:stCondLst>
                            <p:childTnLst>
                              <p:par>
                                <p:cTn id="96" presetID="10" presetClass="entr" presetSubtype="0" fill="hold" grpId="0" nodeType="afterEffect">
                                  <p:stCondLst>
                                    <p:cond delay="5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
                                        <p:tgtEl>
                                          <p:spTgt spid="28"/>
                                        </p:tgtEl>
                                      </p:cBhvr>
                                    </p:animEffect>
                                  </p:childTnLst>
                                </p:cTn>
                              </p:par>
                            </p:childTnLst>
                          </p:cTn>
                        </p:par>
                        <p:par>
                          <p:cTn id="99" fill="hold">
                            <p:stCondLst>
                              <p:cond delay="2200"/>
                            </p:stCondLst>
                            <p:childTnLst>
                              <p:par>
                                <p:cTn id="100" presetID="10" presetClass="entr" presetSubtype="0" fill="hold" grpId="0" nodeType="afterEffect">
                                  <p:stCondLst>
                                    <p:cond delay="5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
                                        <p:tgtEl>
                                          <p:spTgt spid="29"/>
                                        </p:tgtEl>
                                      </p:cBhvr>
                                    </p:animEffect>
                                  </p:childTnLst>
                                </p:cTn>
                              </p:par>
                            </p:childTnLst>
                          </p:cTn>
                        </p:par>
                        <p:par>
                          <p:cTn id="103" fill="hold">
                            <p:stCondLst>
                              <p:cond delay="2300"/>
                            </p:stCondLst>
                            <p:childTnLst>
                              <p:par>
                                <p:cTn id="104" presetID="10" presetClass="entr" presetSubtype="0" fill="hold" grpId="0" nodeType="afterEffect">
                                  <p:stCondLst>
                                    <p:cond delay="5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
                                        <p:tgtEl>
                                          <p:spTgt spid="31"/>
                                        </p:tgtEl>
                                      </p:cBhvr>
                                    </p:animEffect>
                                  </p:childTnLst>
                                </p:cTn>
                              </p:par>
                            </p:childTnLst>
                          </p:cTn>
                        </p:par>
                        <p:par>
                          <p:cTn id="107" fill="hold">
                            <p:stCondLst>
                              <p:cond delay="2400"/>
                            </p:stCondLst>
                            <p:childTnLst>
                              <p:par>
                                <p:cTn id="108" presetID="10" presetClass="entr" presetSubtype="0" fill="hold" grpId="0" nodeType="afterEffect">
                                  <p:stCondLst>
                                    <p:cond delay="5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50"/>
                                        <p:tgtEl>
                                          <p:spTgt spid="33"/>
                                        </p:tgtEl>
                                      </p:cBhvr>
                                    </p:animEffect>
                                  </p:childTnLst>
                                </p:cTn>
                              </p:par>
                            </p:childTnLst>
                          </p:cTn>
                        </p:par>
                        <p:par>
                          <p:cTn id="111" fill="hold">
                            <p:stCondLst>
                              <p:cond delay="2500"/>
                            </p:stCondLst>
                            <p:childTnLst>
                              <p:par>
                                <p:cTn id="112" presetID="10" presetClass="entr" presetSubtype="0" fill="hold" grpId="0" nodeType="afterEffect">
                                  <p:stCondLst>
                                    <p:cond delay="5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
                                        <p:tgtEl>
                                          <p:spTgt spid="34"/>
                                        </p:tgtEl>
                                      </p:cBhvr>
                                    </p:animEffect>
                                  </p:childTnLst>
                                </p:cTn>
                              </p:par>
                            </p:childTnLst>
                          </p:cTn>
                        </p:par>
                        <p:par>
                          <p:cTn id="115" fill="hold">
                            <p:stCondLst>
                              <p:cond delay="2600"/>
                            </p:stCondLst>
                            <p:childTnLst>
                              <p:par>
                                <p:cTn id="116" presetID="10" presetClass="entr" presetSubtype="0" fill="hold" grpId="0" nodeType="afterEffect">
                                  <p:stCondLst>
                                    <p:cond delay="5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
                                        <p:tgtEl>
                                          <p:spTgt spid="35"/>
                                        </p:tgtEl>
                                      </p:cBhvr>
                                    </p:animEffect>
                                  </p:childTnLst>
                                </p:cTn>
                              </p:par>
                            </p:childTnLst>
                          </p:cTn>
                        </p:par>
                        <p:par>
                          <p:cTn id="119" fill="hold">
                            <p:stCondLst>
                              <p:cond delay="2700"/>
                            </p:stCondLst>
                            <p:childTnLst>
                              <p:par>
                                <p:cTn id="120" presetID="10" presetClass="entr" presetSubtype="0" fill="hold" grpId="0" nodeType="afterEffect">
                                  <p:stCondLst>
                                    <p:cond delay="5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50"/>
                                        <p:tgtEl>
                                          <p:spTgt spid="36"/>
                                        </p:tgtEl>
                                      </p:cBhvr>
                                    </p:animEffect>
                                  </p:childTnLst>
                                </p:cTn>
                              </p:par>
                            </p:childTnLst>
                          </p:cTn>
                        </p:par>
                        <p:par>
                          <p:cTn id="123" fill="hold">
                            <p:stCondLst>
                              <p:cond delay="2800"/>
                            </p:stCondLst>
                            <p:childTnLst>
                              <p:par>
                                <p:cTn id="124" presetID="10" presetClass="entr" presetSubtype="0" fill="hold" grpId="0" nodeType="afterEffect">
                                  <p:stCondLst>
                                    <p:cond delay="5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50"/>
                                        <p:tgtEl>
                                          <p:spTgt spid="37"/>
                                        </p:tgtEl>
                                      </p:cBhvr>
                                    </p:animEffect>
                                  </p:childTnLst>
                                </p:cTn>
                              </p:par>
                            </p:childTnLst>
                          </p:cTn>
                        </p:par>
                        <p:par>
                          <p:cTn id="127" fill="hold">
                            <p:stCondLst>
                              <p:cond delay="2900"/>
                            </p:stCondLst>
                            <p:childTnLst>
                              <p:par>
                                <p:cTn id="128" presetID="10" presetClass="entr" presetSubtype="0" fill="hold" grpId="0" nodeType="afterEffect">
                                  <p:stCondLst>
                                    <p:cond delay="50"/>
                                  </p:stCondLst>
                                  <p:childTnLst>
                                    <p:set>
                                      <p:cBhvr>
                                        <p:cTn id="129" dur="1" fill="hold">
                                          <p:stCondLst>
                                            <p:cond delay="0"/>
                                          </p:stCondLst>
                                        </p:cTn>
                                        <p:tgtEl>
                                          <p:spTgt spid="38"/>
                                        </p:tgtEl>
                                        <p:attrNameLst>
                                          <p:attrName>style.visibility</p:attrName>
                                        </p:attrNameLst>
                                      </p:cBhvr>
                                      <p:to>
                                        <p:strVal val="visible"/>
                                      </p:to>
                                    </p:set>
                                    <p:animEffect transition="in" filter="fade">
                                      <p:cBhvr>
                                        <p:cTn id="130" dur="50"/>
                                        <p:tgtEl>
                                          <p:spTgt spid="38"/>
                                        </p:tgtEl>
                                      </p:cBhvr>
                                    </p:animEffect>
                                  </p:childTnLst>
                                </p:cTn>
                              </p:par>
                            </p:childTnLst>
                          </p:cTn>
                        </p:par>
                        <p:par>
                          <p:cTn id="131" fill="hold">
                            <p:stCondLst>
                              <p:cond delay="3000"/>
                            </p:stCondLst>
                            <p:childTnLst>
                              <p:par>
                                <p:cTn id="132" presetID="10" presetClass="entr" presetSubtype="0" fill="hold" grpId="0" nodeType="afterEffect">
                                  <p:stCondLst>
                                    <p:cond delay="50"/>
                                  </p:stCondLst>
                                  <p:childTnLst>
                                    <p:set>
                                      <p:cBhvr>
                                        <p:cTn id="133" dur="1" fill="hold">
                                          <p:stCondLst>
                                            <p:cond delay="0"/>
                                          </p:stCondLst>
                                        </p:cTn>
                                        <p:tgtEl>
                                          <p:spTgt spid="39"/>
                                        </p:tgtEl>
                                        <p:attrNameLst>
                                          <p:attrName>style.visibility</p:attrName>
                                        </p:attrNameLst>
                                      </p:cBhvr>
                                      <p:to>
                                        <p:strVal val="visible"/>
                                      </p:to>
                                    </p:set>
                                    <p:animEffect transition="in" filter="fade">
                                      <p:cBhvr>
                                        <p:cTn id="134" dur="50"/>
                                        <p:tgtEl>
                                          <p:spTgt spid="39"/>
                                        </p:tgtEl>
                                      </p:cBhvr>
                                    </p:animEffect>
                                  </p:childTnLst>
                                </p:cTn>
                              </p:par>
                            </p:childTnLst>
                          </p:cTn>
                        </p:par>
                        <p:par>
                          <p:cTn id="135" fill="hold">
                            <p:stCondLst>
                              <p:cond delay="3100"/>
                            </p:stCondLst>
                            <p:childTnLst>
                              <p:par>
                                <p:cTn id="136" presetID="10" presetClass="entr" presetSubtype="0" fill="hold" grpId="0" nodeType="afterEffect">
                                  <p:stCondLst>
                                    <p:cond delay="5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
                                        <p:tgtEl>
                                          <p:spTgt spid="40"/>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30">
                                            <p:txEl>
                                              <p:pRg st="2" end="2"/>
                                            </p:txEl>
                                          </p:spTgt>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7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71"/>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7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6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2"/>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66"/>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5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8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61"/>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59"/>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5"/>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7"/>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5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76"/>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6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55"/>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44"/>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45"/>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46"/>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4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50"/>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51"/>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52"/>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58"/>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70"/>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75"/>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81"/>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83"/>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17" grpId="0" animBg="1"/>
      <p:bldP spid="28" grpId="0" animBg="1"/>
      <p:bldP spid="29" grpId="0" animBg="1"/>
      <p:bldP spid="31" grpId="0" animBg="1"/>
      <p:bldP spid="33" grpId="0" animBg="1"/>
      <p:bldP spid="34" grpId="0" animBg="1"/>
      <p:bldP spid="35" grpId="0" animBg="1"/>
      <p:bldP spid="36" grpId="0" animBg="1"/>
      <p:bldP spid="37" grpId="0" animBg="1"/>
      <p:bldP spid="38" grpId="0" animBg="1"/>
      <p:bldP spid="39" grpId="0" animBg="1"/>
      <p:bldP spid="40" grpId="0" animBg="1"/>
      <p:bldP spid="8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A143383-44A4-515F-6399-722E464ED546}"/>
              </a:ext>
            </a:extLst>
          </p:cNvPr>
          <p:cNvSpPr txBox="1"/>
          <p:nvPr/>
        </p:nvSpPr>
        <p:spPr>
          <a:xfrm>
            <a:off x="368300" y="1700450"/>
            <a:ext cx="4693229" cy="4314001"/>
          </a:xfrm>
          <a:prstGeom prst="rect">
            <a:avLst/>
          </a:prstGeom>
          <a:noFill/>
        </p:spPr>
        <p:txBody>
          <a:bodyPr wrap="square">
            <a:spAutoFit/>
          </a:bodyPr>
          <a:lstStyle/>
          <a:p>
            <a:pPr marL="171450" lvl="0" indent="-171450">
              <a:lnSpc>
                <a:spcPct val="114000"/>
              </a:lnSpc>
              <a:spcAft>
                <a:spcPts val="1200"/>
              </a:spcAft>
              <a:buFontTx/>
              <a:buChar char="-"/>
              <a:defRPr/>
            </a:pPr>
            <a:r>
              <a:rPr lang="en-US" sz="2400" dirty="0">
                <a:solidFill>
                  <a:prstClr val="black"/>
                </a:solidFill>
                <a:latin typeface="Avenir Next LT Pro Light" panose="020B0304020202020204" pitchFamily="34" charset="0"/>
              </a:rPr>
              <a:t>We allow the modeled population to </a:t>
            </a:r>
            <a:r>
              <a:rPr lang="en-US" sz="2400" b="1" dirty="0">
                <a:solidFill>
                  <a:prstClr val="black"/>
                </a:solidFill>
                <a:latin typeface="Avenir Next LT Pro Light" panose="020B0304020202020204" pitchFamily="34" charset="0"/>
              </a:rPr>
              <a:t>evolve</a:t>
            </a:r>
            <a:r>
              <a:rPr lang="en-US" sz="2400" dirty="0">
                <a:solidFill>
                  <a:prstClr val="black"/>
                </a:solidFill>
                <a:latin typeface="Avenir Next LT Pro Light" panose="020B0304020202020204" pitchFamily="34" charset="0"/>
              </a:rPr>
              <a:t>!</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t>
            </a:r>
            <a:r>
              <a:rPr lang="en-US" sz="2400" b="1" dirty="0">
                <a:solidFill>
                  <a:prstClr val="black"/>
                </a:solidFill>
                <a:latin typeface="Avenir Next LT Pro Light" panose="020B0304020202020204" pitchFamily="34" charset="0"/>
              </a:rPr>
              <a:t>simulate mutations</a:t>
            </a:r>
            <a:r>
              <a:rPr lang="en-US" sz="2400" dirty="0">
                <a:solidFill>
                  <a:prstClr val="black"/>
                </a:solidFill>
                <a:latin typeface="Avenir Next LT Pro Light" panose="020B0304020202020204" pitchFamily="34" charset="0"/>
              </a:rPr>
              <a:t> at a constant rate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These mutations produce a </a:t>
            </a:r>
            <a:r>
              <a:rPr lang="en-US" sz="2400" b="1" dirty="0">
                <a:solidFill>
                  <a:prstClr val="black"/>
                </a:solidFill>
                <a:latin typeface="Avenir Next LT Pro Light" panose="020B0304020202020204" pitchFamily="34" charset="0"/>
              </a:rPr>
              <a:t>phenotype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b="1" dirty="0">
                <a:solidFill>
                  <a:prstClr val="black"/>
                </a:solidFill>
                <a:latin typeface="Avenir Next LT Pro Light" panose="020B0304020202020204" pitchFamily="34" charset="0"/>
              </a:rPr>
              <a:t>Individuals are selected for </a:t>
            </a:r>
            <a:r>
              <a:rPr lang="en-US" sz="2400" dirty="0">
                <a:solidFill>
                  <a:prstClr val="black"/>
                </a:solidFill>
                <a:latin typeface="Avenir Next LT Pro Light" panose="020B0304020202020204" pitchFamily="34" charset="0"/>
              </a:rPr>
              <a:t>when their phenotype matches their environment</a:t>
            </a:r>
          </a:p>
        </p:txBody>
      </p:sp>
      <p:grpSp>
        <p:nvGrpSpPr>
          <p:cNvPr id="16" name="Group 15">
            <a:extLst>
              <a:ext uri="{FF2B5EF4-FFF2-40B4-BE49-F238E27FC236}">
                <a16:creationId xmlns:a16="http://schemas.microsoft.com/office/drawing/2014/main" id="{C8563F43-3577-AB8D-5D2B-D4D9C9442994}"/>
              </a:ext>
            </a:extLst>
          </p:cNvPr>
          <p:cNvGrpSpPr/>
          <p:nvPr/>
        </p:nvGrpSpPr>
        <p:grpSpPr>
          <a:xfrm>
            <a:off x="6314694" y="1610530"/>
            <a:ext cx="5509006" cy="5068742"/>
            <a:chOff x="5927344" y="1581541"/>
            <a:chExt cx="5486400" cy="5486400"/>
          </a:xfrm>
        </p:grpSpPr>
        <p:pic>
          <p:nvPicPr>
            <p:cNvPr id="3" name="Picture 2">
              <a:extLst>
                <a:ext uri="{FF2B5EF4-FFF2-40B4-BE49-F238E27FC236}">
                  <a16:creationId xmlns:a16="http://schemas.microsoft.com/office/drawing/2014/main" id="{411F676B-914D-8B53-494A-2C812CE4DE1A}"/>
                </a:ext>
              </a:extLst>
            </p:cNvPr>
            <p:cNvPicPr>
              <a:picLocks noChangeAspect="1"/>
            </p:cNvPicPr>
            <p:nvPr/>
          </p:nvPicPr>
          <p:blipFill>
            <a:blip r:embed="rId3"/>
            <a:stretch>
              <a:fillRect/>
            </a:stretch>
          </p:blipFill>
          <p:spPr>
            <a:xfrm>
              <a:off x="5927344" y="1581541"/>
              <a:ext cx="5486400" cy="5486400"/>
            </a:xfrm>
            <a:prstGeom prst="rect">
              <a:avLst/>
            </a:prstGeom>
          </p:spPr>
        </p:pic>
        <p:pic>
          <p:nvPicPr>
            <p:cNvPr id="15" name="Picture 14" descr="A close-up of a colorful background&#10;&#10;Description automatically generated">
              <a:extLst>
                <a:ext uri="{FF2B5EF4-FFF2-40B4-BE49-F238E27FC236}">
                  <a16:creationId xmlns:a16="http://schemas.microsoft.com/office/drawing/2014/main" id="{B402B914-2341-9BE1-9FE1-572EB48E74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898894" y="6118372"/>
              <a:ext cx="3543300" cy="285750"/>
            </a:xfrm>
            <a:prstGeom prst="rect">
              <a:avLst/>
            </a:prstGeom>
            <a:ln>
              <a:noFill/>
            </a:ln>
          </p:spPr>
        </p:pic>
      </p:grpSp>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Simulating</a:t>
            </a:r>
            <a:r>
              <a:rPr kumimoji="0" lang="en-US" sz="4000" b="0" i="0" u="none" strike="noStrike" kern="1200" cap="none" spc="30" normalizeH="0" noProof="0" dirty="0">
                <a:ln>
                  <a:noFill/>
                </a:ln>
                <a:solidFill>
                  <a:schemeClr val="tx1"/>
                </a:solidFill>
                <a:effectLst/>
                <a:uLnTx/>
                <a:uFillTx/>
                <a:latin typeface="Century Gothic"/>
                <a:ea typeface="+mj-ea"/>
                <a:cs typeface="+mj-cs"/>
              </a:rPr>
              <a:t> local adaptation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sp>
        <p:nvSpPr>
          <p:cNvPr id="2" name="Rectangle 1">
            <a:extLst>
              <a:ext uri="{FF2B5EF4-FFF2-40B4-BE49-F238E27FC236}">
                <a16:creationId xmlns:a16="http://schemas.microsoft.com/office/drawing/2014/main" id="{EC3744EE-69F7-BA4D-0F01-536D4212172A}"/>
              </a:ext>
            </a:extLst>
          </p:cNvPr>
          <p:cNvSpPr>
            <a:spLocks/>
          </p:cNvSpPr>
          <p:nvPr/>
        </p:nvSpPr>
        <p:spPr>
          <a:xfrm>
            <a:off x="368300" y="1188720"/>
            <a:ext cx="1143000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8D1826-51DA-ADA1-179E-5BC1A75F7C00}"/>
              </a:ext>
            </a:extLst>
          </p:cNvPr>
          <p:cNvSpPr>
            <a:spLocks/>
          </p:cNvSpPr>
          <p:nvPr/>
        </p:nvSpPr>
        <p:spPr>
          <a:xfrm>
            <a:off x="11612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ectangle 5">
            <a:extLst>
              <a:ext uri="{FF2B5EF4-FFF2-40B4-BE49-F238E27FC236}">
                <a16:creationId xmlns:a16="http://schemas.microsoft.com/office/drawing/2014/main" id="{653E9492-0C6A-FBBE-AA58-A8D6FE334875}"/>
              </a:ext>
            </a:extLst>
          </p:cNvPr>
          <p:cNvSpPr>
            <a:spLocks/>
          </p:cNvSpPr>
          <p:nvPr/>
        </p:nvSpPr>
        <p:spPr>
          <a:xfrm>
            <a:off x="24884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 name="Rectangle 6">
            <a:extLst>
              <a:ext uri="{FF2B5EF4-FFF2-40B4-BE49-F238E27FC236}">
                <a16:creationId xmlns:a16="http://schemas.microsoft.com/office/drawing/2014/main" id="{0732DA40-3E30-7658-EC7B-4D85E149D174}"/>
              </a:ext>
            </a:extLst>
          </p:cNvPr>
          <p:cNvSpPr>
            <a:spLocks/>
          </p:cNvSpPr>
          <p:nvPr/>
        </p:nvSpPr>
        <p:spPr>
          <a:xfrm>
            <a:off x="49204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8" name="Rectangle 7">
            <a:extLst>
              <a:ext uri="{FF2B5EF4-FFF2-40B4-BE49-F238E27FC236}">
                <a16:creationId xmlns:a16="http://schemas.microsoft.com/office/drawing/2014/main" id="{ECA0B790-B0C1-6060-C2F3-DA034E05B2FC}"/>
              </a:ext>
            </a:extLst>
          </p:cNvPr>
          <p:cNvSpPr>
            <a:spLocks/>
          </p:cNvSpPr>
          <p:nvPr/>
        </p:nvSpPr>
        <p:spPr>
          <a:xfrm>
            <a:off x="590448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9" name="Rectangle 8">
            <a:extLst>
              <a:ext uri="{FF2B5EF4-FFF2-40B4-BE49-F238E27FC236}">
                <a16:creationId xmlns:a16="http://schemas.microsoft.com/office/drawing/2014/main" id="{71E52E17-8E1B-7FF9-0EB3-9805FF7BCF90}"/>
              </a:ext>
            </a:extLst>
          </p:cNvPr>
          <p:cNvSpPr>
            <a:spLocks/>
          </p:cNvSpPr>
          <p:nvPr/>
        </p:nvSpPr>
        <p:spPr>
          <a:xfrm>
            <a:off x="66603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0" name="Rectangle 9">
            <a:extLst>
              <a:ext uri="{FF2B5EF4-FFF2-40B4-BE49-F238E27FC236}">
                <a16:creationId xmlns:a16="http://schemas.microsoft.com/office/drawing/2014/main" id="{D284FE4C-D50F-EB26-E66F-398FC3CEF6CC}"/>
              </a:ext>
            </a:extLst>
          </p:cNvPr>
          <p:cNvSpPr>
            <a:spLocks/>
          </p:cNvSpPr>
          <p:nvPr/>
        </p:nvSpPr>
        <p:spPr>
          <a:xfrm>
            <a:off x="730681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1" name="Rectangle 10">
            <a:extLst>
              <a:ext uri="{FF2B5EF4-FFF2-40B4-BE49-F238E27FC236}">
                <a16:creationId xmlns:a16="http://schemas.microsoft.com/office/drawing/2014/main" id="{6E83FD34-099B-6AFB-5976-9E4EE10CE1AB}"/>
              </a:ext>
            </a:extLst>
          </p:cNvPr>
          <p:cNvSpPr>
            <a:spLocks/>
          </p:cNvSpPr>
          <p:nvPr/>
        </p:nvSpPr>
        <p:spPr>
          <a:xfrm>
            <a:off x="84320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2" name="Rectangle 11">
            <a:extLst>
              <a:ext uri="{FF2B5EF4-FFF2-40B4-BE49-F238E27FC236}">
                <a16:creationId xmlns:a16="http://schemas.microsoft.com/office/drawing/2014/main" id="{1E2A4689-D9CF-EE74-8DB8-FBAB059B162E}"/>
              </a:ext>
            </a:extLst>
          </p:cNvPr>
          <p:cNvSpPr>
            <a:spLocks/>
          </p:cNvSpPr>
          <p:nvPr/>
        </p:nvSpPr>
        <p:spPr>
          <a:xfrm>
            <a:off x="114038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3" name="Rectangle 12">
            <a:extLst>
              <a:ext uri="{FF2B5EF4-FFF2-40B4-BE49-F238E27FC236}">
                <a16:creationId xmlns:a16="http://schemas.microsoft.com/office/drawing/2014/main" id="{5EC1B1AA-5239-5434-FE46-4DA85ACDA00A}"/>
              </a:ext>
            </a:extLst>
          </p:cNvPr>
          <p:cNvSpPr>
            <a:spLocks/>
          </p:cNvSpPr>
          <p:nvPr/>
        </p:nvSpPr>
        <p:spPr>
          <a:xfrm>
            <a:off x="1077429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4" name="Rectangle 13">
            <a:extLst>
              <a:ext uri="{FF2B5EF4-FFF2-40B4-BE49-F238E27FC236}">
                <a16:creationId xmlns:a16="http://schemas.microsoft.com/office/drawing/2014/main" id="{C6EFBEA1-5C76-B453-C574-EFF710C2A085}"/>
              </a:ext>
            </a:extLst>
          </p:cNvPr>
          <p:cNvSpPr>
            <a:spLocks/>
          </p:cNvSpPr>
          <p:nvPr/>
        </p:nvSpPr>
        <p:spPr>
          <a:xfrm>
            <a:off x="94353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8" name="Rectangle 17">
            <a:extLst>
              <a:ext uri="{FF2B5EF4-FFF2-40B4-BE49-F238E27FC236}">
                <a16:creationId xmlns:a16="http://schemas.microsoft.com/office/drawing/2014/main" id="{FE319B79-F199-E537-0A93-2BFD67C00E42}"/>
              </a:ext>
            </a:extLst>
          </p:cNvPr>
          <p:cNvSpPr>
            <a:spLocks/>
          </p:cNvSpPr>
          <p:nvPr/>
        </p:nvSpPr>
        <p:spPr>
          <a:xfrm>
            <a:off x="154355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9" name="Rectangle 18">
            <a:extLst>
              <a:ext uri="{FF2B5EF4-FFF2-40B4-BE49-F238E27FC236}">
                <a16:creationId xmlns:a16="http://schemas.microsoft.com/office/drawing/2014/main" id="{F194AE16-DE77-7FEA-D312-4271476D165D}"/>
              </a:ext>
            </a:extLst>
          </p:cNvPr>
          <p:cNvSpPr>
            <a:spLocks/>
          </p:cNvSpPr>
          <p:nvPr/>
        </p:nvSpPr>
        <p:spPr>
          <a:xfrm>
            <a:off x="323519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0" name="Rectangle 19">
            <a:extLst>
              <a:ext uri="{FF2B5EF4-FFF2-40B4-BE49-F238E27FC236}">
                <a16:creationId xmlns:a16="http://schemas.microsoft.com/office/drawing/2014/main" id="{02655627-AB70-61FC-646C-1E471D6DFCCF}"/>
              </a:ext>
            </a:extLst>
          </p:cNvPr>
          <p:cNvSpPr>
            <a:spLocks/>
          </p:cNvSpPr>
          <p:nvPr/>
        </p:nvSpPr>
        <p:spPr>
          <a:xfrm>
            <a:off x="446633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1" name="Rectangle 20">
            <a:extLst>
              <a:ext uri="{FF2B5EF4-FFF2-40B4-BE49-F238E27FC236}">
                <a16:creationId xmlns:a16="http://schemas.microsoft.com/office/drawing/2014/main" id="{DA52CC57-52C6-5D83-D94D-5BDB15206910}"/>
              </a:ext>
            </a:extLst>
          </p:cNvPr>
          <p:cNvSpPr>
            <a:spLocks/>
          </p:cNvSpPr>
          <p:nvPr/>
        </p:nvSpPr>
        <p:spPr>
          <a:xfrm>
            <a:off x="5052385"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2" name="Rectangle 21">
            <a:extLst>
              <a:ext uri="{FF2B5EF4-FFF2-40B4-BE49-F238E27FC236}">
                <a16:creationId xmlns:a16="http://schemas.microsoft.com/office/drawing/2014/main" id="{2CD8FDB2-B00E-4CE8-C517-167751CB0671}"/>
              </a:ext>
            </a:extLst>
          </p:cNvPr>
          <p:cNvSpPr>
            <a:spLocks/>
          </p:cNvSpPr>
          <p:nvPr/>
        </p:nvSpPr>
        <p:spPr>
          <a:xfrm>
            <a:off x="643253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3" name="Rectangle 22">
            <a:extLst>
              <a:ext uri="{FF2B5EF4-FFF2-40B4-BE49-F238E27FC236}">
                <a16:creationId xmlns:a16="http://schemas.microsoft.com/office/drawing/2014/main" id="{DC15227E-B188-754D-6238-F5A5A331B910}"/>
              </a:ext>
            </a:extLst>
          </p:cNvPr>
          <p:cNvSpPr>
            <a:spLocks/>
          </p:cNvSpPr>
          <p:nvPr/>
        </p:nvSpPr>
        <p:spPr>
          <a:xfrm>
            <a:off x="789217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4" name="Rectangle 23">
            <a:extLst>
              <a:ext uri="{FF2B5EF4-FFF2-40B4-BE49-F238E27FC236}">
                <a16:creationId xmlns:a16="http://schemas.microsoft.com/office/drawing/2014/main" id="{A68AB6B7-5279-22AD-1EC6-C969C008C3C0}"/>
              </a:ext>
            </a:extLst>
          </p:cNvPr>
          <p:cNvSpPr>
            <a:spLocks/>
          </p:cNvSpPr>
          <p:nvPr/>
        </p:nvSpPr>
        <p:spPr>
          <a:xfrm>
            <a:off x="1011404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Rectangle 24">
            <a:extLst>
              <a:ext uri="{FF2B5EF4-FFF2-40B4-BE49-F238E27FC236}">
                <a16:creationId xmlns:a16="http://schemas.microsoft.com/office/drawing/2014/main" id="{9A44B1D3-F955-83A8-ECCD-3257658AD003}"/>
              </a:ext>
            </a:extLst>
          </p:cNvPr>
          <p:cNvSpPr>
            <a:spLocks/>
          </p:cNvSpPr>
          <p:nvPr/>
        </p:nvSpPr>
        <p:spPr>
          <a:xfrm>
            <a:off x="11416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6" name="Rectangle 25">
            <a:extLst>
              <a:ext uri="{FF2B5EF4-FFF2-40B4-BE49-F238E27FC236}">
                <a16:creationId xmlns:a16="http://schemas.microsoft.com/office/drawing/2014/main" id="{358DF47A-78C5-2C1A-D8C7-BC25B2C85DD6}"/>
              </a:ext>
            </a:extLst>
          </p:cNvPr>
          <p:cNvSpPr>
            <a:spLocks/>
          </p:cNvSpPr>
          <p:nvPr/>
        </p:nvSpPr>
        <p:spPr>
          <a:xfrm>
            <a:off x="11162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Rectangle 26">
            <a:extLst>
              <a:ext uri="{FF2B5EF4-FFF2-40B4-BE49-F238E27FC236}">
                <a16:creationId xmlns:a16="http://schemas.microsoft.com/office/drawing/2014/main" id="{ED63E4F2-E8EE-62E1-73F3-A3599F5B987E}"/>
              </a:ext>
            </a:extLst>
          </p:cNvPr>
          <p:cNvSpPr>
            <a:spLocks/>
          </p:cNvSpPr>
          <p:nvPr/>
        </p:nvSpPr>
        <p:spPr>
          <a:xfrm>
            <a:off x="30049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7" name="Rectangle 16">
            <a:extLst>
              <a:ext uri="{FF2B5EF4-FFF2-40B4-BE49-F238E27FC236}">
                <a16:creationId xmlns:a16="http://schemas.microsoft.com/office/drawing/2014/main" id="{61CF2383-B00E-8B1D-28BB-8C598B082C70}"/>
              </a:ext>
            </a:extLst>
          </p:cNvPr>
          <p:cNvSpPr>
            <a:spLocks/>
          </p:cNvSpPr>
          <p:nvPr/>
        </p:nvSpPr>
        <p:spPr>
          <a:xfrm>
            <a:off x="5986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8" name="Rectangle 27">
            <a:extLst>
              <a:ext uri="{FF2B5EF4-FFF2-40B4-BE49-F238E27FC236}">
                <a16:creationId xmlns:a16="http://schemas.microsoft.com/office/drawing/2014/main" id="{300FE3BD-A33D-FD08-BFFA-4DB664DFA8D8}"/>
              </a:ext>
            </a:extLst>
          </p:cNvPr>
          <p:cNvSpPr>
            <a:spLocks/>
          </p:cNvSpPr>
          <p:nvPr/>
        </p:nvSpPr>
        <p:spPr>
          <a:xfrm>
            <a:off x="86504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9" name="Rectangle 28">
            <a:extLst>
              <a:ext uri="{FF2B5EF4-FFF2-40B4-BE49-F238E27FC236}">
                <a16:creationId xmlns:a16="http://schemas.microsoft.com/office/drawing/2014/main" id="{5AAD5410-EE2E-A4A5-ABCC-D1CC40A87028}"/>
              </a:ext>
            </a:extLst>
          </p:cNvPr>
          <p:cNvSpPr>
            <a:spLocks/>
          </p:cNvSpPr>
          <p:nvPr/>
        </p:nvSpPr>
        <p:spPr>
          <a:xfrm>
            <a:off x="38050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1" name="Rectangle 30">
            <a:extLst>
              <a:ext uri="{FF2B5EF4-FFF2-40B4-BE49-F238E27FC236}">
                <a16:creationId xmlns:a16="http://schemas.microsoft.com/office/drawing/2014/main" id="{DD41ABBA-4ABA-B9AA-3928-558F4CF3C197}"/>
              </a:ext>
            </a:extLst>
          </p:cNvPr>
          <p:cNvSpPr>
            <a:spLocks/>
          </p:cNvSpPr>
          <p:nvPr/>
        </p:nvSpPr>
        <p:spPr>
          <a:xfrm>
            <a:off x="9015860" y="1190336"/>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3" name="Rectangle 32">
            <a:extLst>
              <a:ext uri="{FF2B5EF4-FFF2-40B4-BE49-F238E27FC236}">
                <a16:creationId xmlns:a16="http://schemas.microsoft.com/office/drawing/2014/main" id="{EA68AA14-2E92-2EEE-503D-3758682E784B}"/>
              </a:ext>
            </a:extLst>
          </p:cNvPr>
          <p:cNvSpPr>
            <a:spLocks/>
          </p:cNvSpPr>
          <p:nvPr/>
        </p:nvSpPr>
        <p:spPr>
          <a:xfrm>
            <a:off x="536484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4" name="Rectangle 33">
            <a:extLst>
              <a:ext uri="{FF2B5EF4-FFF2-40B4-BE49-F238E27FC236}">
                <a16:creationId xmlns:a16="http://schemas.microsoft.com/office/drawing/2014/main" id="{4ACAF49A-2969-150C-301E-030B2B9E9F04}"/>
              </a:ext>
            </a:extLst>
          </p:cNvPr>
          <p:cNvSpPr>
            <a:spLocks/>
          </p:cNvSpPr>
          <p:nvPr/>
        </p:nvSpPr>
        <p:spPr>
          <a:xfrm>
            <a:off x="1043114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5" name="Rectangle 34">
            <a:extLst>
              <a:ext uri="{FF2B5EF4-FFF2-40B4-BE49-F238E27FC236}">
                <a16:creationId xmlns:a16="http://schemas.microsoft.com/office/drawing/2014/main" id="{098C08B7-AF63-8DD8-3BEB-8DC9BC98B9FC}"/>
              </a:ext>
            </a:extLst>
          </p:cNvPr>
          <p:cNvSpPr>
            <a:spLocks/>
          </p:cNvSpPr>
          <p:nvPr/>
        </p:nvSpPr>
        <p:spPr>
          <a:xfrm>
            <a:off x="1886080"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6" name="Rectangle 35">
            <a:extLst>
              <a:ext uri="{FF2B5EF4-FFF2-40B4-BE49-F238E27FC236}">
                <a16:creationId xmlns:a16="http://schemas.microsoft.com/office/drawing/2014/main" id="{1CB6F5DB-2E17-5F51-9F19-C9721FA14FFB}"/>
              </a:ext>
            </a:extLst>
          </p:cNvPr>
          <p:cNvSpPr>
            <a:spLocks/>
          </p:cNvSpPr>
          <p:nvPr/>
        </p:nvSpPr>
        <p:spPr>
          <a:xfrm>
            <a:off x="229387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7" name="Rectangle 36">
            <a:extLst>
              <a:ext uri="{FF2B5EF4-FFF2-40B4-BE49-F238E27FC236}">
                <a16:creationId xmlns:a16="http://schemas.microsoft.com/office/drawing/2014/main" id="{D04615F5-4827-583E-39A0-D430A29D502C}"/>
              </a:ext>
            </a:extLst>
          </p:cNvPr>
          <p:cNvSpPr>
            <a:spLocks/>
          </p:cNvSpPr>
          <p:nvPr/>
        </p:nvSpPr>
        <p:spPr>
          <a:xfrm>
            <a:off x="4135691"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8" name="Rectangle 37">
            <a:extLst>
              <a:ext uri="{FF2B5EF4-FFF2-40B4-BE49-F238E27FC236}">
                <a16:creationId xmlns:a16="http://schemas.microsoft.com/office/drawing/2014/main" id="{B0D174E1-BCDE-9040-56E8-B525FAD8209B}"/>
              </a:ext>
            </a:extLst>
          </p:cNvPr>
          <p:cNvSpPr>
            <a:spLocks/>
          </p:cNvSpPr>
          <p:nvPr/>
        </p:nvSpPr>
        <p:spPr>
          <a:xfrm>
            <a:off x="7023862"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9" name="Rectangle 38">
            <a:extLst>
              <a:ext uri="{FF2B5EF4-FFF2-40B4-BE49-F238E27FC236}">
                <a16:creationId xmlns:a16="http://schemas.microsoft.com/office/drawing/2014/main" id="{3D4D85E0-D047-F068-E893-52FF34720450}"/>
              </a:ext>
            </a:extLst>
          </p:cNvPr>
          <p:cNvSpPr>
            <a:spLocks/>
          </p:cNvSpPr>
          <p:nvPr/>
        </p:nvSpPr>
        <p:spPr>
          <a:xfrm>
            <a:off x="6252724"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0" name="Rectangle 39">
            <a:extLst>
              <a:ext uri="{FF2B5EF4-FFF2-40B4-BE49-F238E27FC236}">
                <a16:creationId xmlns:a16="http://schemas.microsoft.com/office/drawing/2014/main" id="{B6923F14-6235-C277-D060-9EB8556A697E}"/>
              </a:ext>
            </a:extLst>
          </p:cNvPr>
          <p:cNvSpPr>
            <a:spLocks/>
          </p:cNvSpPr>
          <p:nvPr/>
        </p:nvSpPr>
        <p:spPr>
          <a:xfrm>
            <a:off x="9676638"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1" name="TextBox 40">
            <a:extLst>
              <a:ext uri="{FF2B5EF4-FFF2-40B4-BE49-F238E27FC236}">
                <a16:creationId xmlns:a16="http://schemas.microsoft.com/office/drawing/2014/main" id="{CEBF84FD-9C09-01EB-7D53-76BE31867371}"/>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pic>
        <p:nvPicPr>
          <p:cNvPr id="44" name="Picture 43" descr="A drawing of a white and brown jelly&#10;&#10;Description automatically generated with medium confidence">
            <a:extLst>
              <a:ext uri="{FF2B5EF4-FFF2-40B4-BE49-F238E27FC236}">
                <a16:creationId xmlns:a16="http://schemas.microsoft.com/office/drawing/2014/main" id="{AD96B770-7A07-1B74-BEA9-799012441AD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01274" y="2103120"/>
            <a:ext cx="228600" cy="295233"/>
          </a:xfrm>
          <a:prstGeom prst="rect">
            <a:avLst/>
          </a:prstGeom>
        </p:spPr>
      </p:pic>
      <p:pic>
        <p:nvPicPr>
          <p:cNvPr id="45" name="Picture 44" descr="A drawing of a white and brown jelly&#10;&#10;Description automatically generated with medium confidence">
            <a:extLst>
              <a:ext uri="{FF2B5EF4-FFF2-40B4-BE49-F238E27FC236}">
                <a16:creationId xmlns:a16="http://schemas.microsoft.com/office/drawing/2014/main" id="{7615D167-92E3-63C1-B190-8BD6347BBC5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441182" y="3442090"/>
            <a:ext cx="228600" cy="295233"/>
          </a:xfrm>
          <a:prstGeom prst="rect">
            <a:avLst/>
          </a:prstGeom>
        </p:spPr>
      </p:pic>
      <p:pic>
        <p:nvPicPr>
          <p:cNvPr id="46" name="Picture 45" descr="A drawing of a white and brown jelly&#10;&#10;Description automatically generated with medium confidence">
            <a:extLst>
              <a:ext uri="{FF2B5EF4-FFF2-40B4-BE49-F238E27FC236}">
                <a16:creationId xmlns:a16="http://schemas.microsoft.com/office/drawing/2014/main" id="{AE15D195-B516-C4F4-7842-4851937383B5}"/>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634253" y="5505800"/>
            <a:ext cx="228600" cy="295233"/>
          </a:xfrm>
          <a:prstGeom prst="rect">
            <a:avLst/>
          </a:prstGeom>
        </p:spPr>
      </p:pic>
      <p:pic>
        <p:nvPicPr>
          <p:cNvPr id="49" name="Picture 48" descr="A drawing of a white and brown jelly&#10;&#10;Description automatically generated with medium confidence">
            <a:extLst>
              <a:ext uri="{FF2B5EF4-FFF2-40B4-BE49-F238E27FC236}">
                <a16:creationId xmlns:a16="http://schemas.microsoft.com/office/drawing/2014/main" id="{CB91DD59-09DA-E4BA-972E-A8606E629DE2}"/>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663576" y="4561258"/>
            <a:ext cx="228600" cy="295233"/>
          </a:xfrm>
          <a:prstGeom prst="rect">
            <a:avLst/>
          </a:prstGeom>
        </p:spPr>
      </p:pic>
      <p:pic>
        <p:nvPicPr>
          <p:cNvPr id="50" name="Picture 49" descr="A drawing of a white and brown jelly&#10;&#10;Description automatically generated with medium confidence">
            <a:extLst>
              <a:ext uri="{FF2B5EF4-FFF2-40B4-BE49-F238E27FC236}">
                <a16:creationId xmlns:a16="http://schemas.microsoft.com/office/drawing/2014/main" id="{B4EF1A05-3BE2-563C-6550-431B0652B38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321038" y="3062433"/>
            <a:ext cx="228600" cy="295233"/>
          </a:xfrm>
          <a:prstGeom prst="rect">
            <a:avLst/>
          </a:prstGeom>
        </p:spPr>
      </p:pic>
      <p:pic>
        <p:nvPicPr>
          <p:cNvPr id="51" name="Picture 50" descr="A drawing of a white and brown jelly&#10;&#10;Description automatically generated with medium confidence">
            <a:extLst>
              <a:ext uri="{FF2B5EF4-FFF2-40B4-BE49-F238E27FC236}">
                <a16:creationId xmlns:a16="http://schemas.microsoft.com/office/drawing/2014/main" id="{B25BF6C0-6B40-D103-8818-BBDAE6A98CD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256281" y="2615035"/>
            <a:ext cx="228600" cy="295233"/>
          </a:xfrm>
          <a:prstGeom prst="rect">
            <a:avLst/>
          </a:prstGeom>
        </p:spPr>
      </p:pic>
      <p:pic>
        <p:nvPicPr>
          <p:cNvPr id="52" name="Picture 51" descr="A drawing of a white and brown jelly&#10;&#10;Description automatically generated with medium confidence">
            <a:extLst>
              <a:ext uri="{FF2B5EF4-FFF2-40B4-BE49-F238E27FC236}">
                <a16:creationId xmlns:a16="http://schemas.microsoft.com/office/drawing/2014/main" id="{B7550976-E213-F092-B104-819F4AC13F4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703440" y="3128112"/>
            <a:ext cx="228600" cy="295233"/>
          </a:xfrm>
          <a:prstGeom prst="rect">
            <a:avLst/>
          </a:prstGeom>
        </p:spPr>
      </p:pic>
      <p:pic>
        <p:nvPicPr>
          <p:cNvPr id="53" name="Picture 52" descr="A drawing of a white and brown jelly&#10;&#10;Description automatically generated with medium confidence">
            <a:extLst>
              <a:ext uri="{FF2B5EF4-FFF2-40B4-BE49-F238E27FC236}">
                <a16:creationId xmlns:a16="http://schemas.microsoft.com/office/drawing/2014/main" id="{81B4BB92-9EA0-9280-2F46-65DD73595E67}"/>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589140" y="3361107"/>
            <a:ext cx="228600" cy="295233"/>
          </a:xfrm>
          <a:prstGeom prst="rect">
            <a:avLst/>
          </a:prstGeom>
        </p:spPr>
      </p:pic>
      <p:pic>
        <p:nvPicPr>
          <p:cNvPr id="55" name="Picture 54" descr="A drawing of a white and brown jelly&#10;&#10;Description automatically generated with medium confidence">
            <a:extLst>
              <a:ext uri="{FF2B5EF4-FFF2-40B4-BE49-F238E27FC236}">
                <a16:creationId xmlns:a16="http://schemas.microsoft.com/office/drawing/2014/main" id="{1A8910A3-2FF8-5B1D-CFF5-3F91D24C8E2A}"/>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1057382" y="4023848"/>
            <a:ext cx="228600" cy="295233"/>
          </a:xfrm>
          <a:prstGeom prst="rect">
            <a:avLst/>
          </a:prstGeom>
        </p:spPr>
      </p:pic>
      <p:pic>
        <p:nvPicPr>
          <p:cNvPr id="56" name="Picture 55" descr="A drawing of a white and brown jelly&#10;&#10;Description automatically generated with medium confidence">
            <a:extLst>
              <a:ext uri="{FF2B5EF4-FFF2-40B4-BE49-F238E27FC236}">
                <a16:creationId xmlns:a16="http://schemas.microsoft.com/office/drawing/2014/main" id="{BC4B3E49-C79C-0B6B-4E2B-0F794B79E1AF}"/>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245068" y="3334370"/>
            <a:ext cx="228600" cy="295233"/>
          </a:xfrm>
          <a:prstGeom prst="rect">
            <a:avLst/>
          </a:prstGeom>
        </p:spPr>
      </p:pic>
      <p:pic>
        <p:nvPicPr>
          <p:cNvPr id="58" name="Picture 57" descr="A drawing of a white and brown jelly&#10;&#10;Description automatically generated with medium confidence">
            <a:extLst>
              <a:ext uri="{FF2B5EF4-FFF2-40B4-BE49-F238E27FC236}">
                <a16:creationId xmlns:a16="http://schemas.microsoft.com/office/drawing/2014/main" id="{587F0561-7BED-6524-4C63-C2A52EAFF2A9}"/>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212582" y="4855531"/>
            <a:ext cx="228600" cy="295233"/>
          </a:xfrm>
          <a:prstGeom prst="rect">
            <a:avLst/>
          </a:prstGeom>
        </p:spPr>
      </p:pic>
      <p:pic>
        <p:nvPicPr>
          <p:cNvPr id="59" name="Picture 58" descr="A drawing of a white and brown jelly&#10;&#10;Description automatically generated with medium confidence">
            <a:extLst>
              <a:ext uri="{FF2B5EF4-FFF2-40B4-BE49-F238E27FC236}">
                <a16:creationId xmlns:a16="http://schemas.microsoft.com/office/drawing/2014/main" id="{B66262C5-B165-2810-BB54-A42D1868BDF5}"/>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733847" y="2140666"/>
            <a:ext cx="228600" cy="295233"/>
          </a:xfrm>
          <a:prstGeom prst="rect">
            <a:avLst/>
          </a:prstGeom>
        </p:spPr>
      </p:pic>
      <p:pic>
        <p:nvPicPr>
          <p:cNvPr id="61" name="Picture 60" descr="A drawing of a white and brown jelly&#10;&#10;Description automatically generated with medium confidence">
            <a:extLst>
              <a:ext uri="{FF2B5EF4-FFF2-40B4-BE49-F238E27FC236}">
                <a16:creationId xmlns:a16="http://schemas.microsoft.com/office/drawing/2014/main" id="{37E656BD-7641-2C94-190E-5E1FF3CE9F4A}"/>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394446" y="4567268"/>
            <a:ext cx="228600" cy="295233"/>
          </a:xfrm>
          <a:prstGeom prst="rect">
            <a:avLst/>
          </a:prstGeom>
        </p:spPr>
      </p:pic>
      <p:pic>
        <p:nvPicPr>
          <p:cNvPr id="62" name="Picture 61" descr="A drawing of a white and brown jelly&#10;&#10;Description automatically generated with medium confidence">
            <a:extLst>
              <a:ext uri="{FF2B5EF4-FFF2-40B4-BE49-F238E27FC236}">
                <a16:creationId xmlns:a16="http://schemas.microsoft.com/office/drawing/2014/main" id="{6E114C35-8E99-899B-3835-5A429B0EB95C}"/>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901320" y="4314819"/>
            <a:ext cx="228600" cy="295233"/>
          </a:xfrm>
          <a:prstGeom prst="rect">
            <a:avLst/>
          </a:prstGeom>
        </p:spPr>
      </p:pic>
      <p:pic>
        <p:nvPicPr>
          <p:cNvPr id="63" name="Picture 62" descr="A drawing of a white and brown jelly&#10;&#10;Description automatically generated with medium confidence">
            <a:extLst>
              <a:ext uri="{FF2B5EF4-FFF2-40B4-BE49-F238E27FC236}">
                <a16:creationId xmlns:a16="http://schemas.microsoft.com/office/drawing/2014/main" id="{026FCCAA-9176-2EF0-88B1-FAB6E18AB287}"/>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10554840" y="3997284"/>
            <a:ext cx="228600" cy="295233"/>
          </a:xfrm>
          <a:prstGeom prst="rect">
            <a:avLst/>
          </a:prstGeom>
        </p:spPr>
      </p:pic>
      <p:pic>
        <p:nvPicPr>
          <p:cNvPr id="64" name="Picture 63" descr="A drawing of a white and brown jelly&#10;&#10;Description automatically generated with medium confidence">
            <a:extLst>
              <a:ext uri="{FF2B5EF4-FFF2-40B4-BE49-F238E27FC236}">
                <a16:creationId xmlns:a16="http://schemas.microsoft.com/office/drawing/2014/main" id="{7FD7B1D1-99E6-09A9-0B97-B57B5C342F32}"/>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062643" y="5150764"/>
            <a:ext cx="228600" cy="295233"/>
          </a:xfrm>
          <a:prstGeom prst="rect">
            <a:avLst/>
          </a:prstGeom>
        </p:spPr>
      </p:pic>
      <p:pic>
        <p:nvPicPr>
          <p:cNvPr id="65" name="Picture 64" descr="A drawing of a white and brown jelly&#10;&#10;Description automatically generated with medium confidence">
            <a:extLst>
              <a:ext uri="{FF2B5EF4-FFF2-40B4-BE49-F238E27FC236}">
                <a16:creationId xmlns:a16="http://schemas.microsoft.com/office/drawing/2014/main" id="{B300074F-A73B-ED57-F0B9-A642C9E70555}"/>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852780" y="2486965"/>
            <a:ext cx="228600" cy="295233"/>
          </a:xfrm>
          <a:prstGeom prst="rect">
            <a:avLst/>
          </a:prstGeom>
        </p:spPr>
      </p:pic>
      <p:pic>
        <p:nvPicPr>
          <p:cNvPr id="66" name="Picture 65" descr="A drawing of a white and brown jelly&#10;&#10;Description automatically generated with medium confidence">
            <a:extLst>
              <a:ext uri="{FF2B5EF4-FFF2-40B4-BE49-F238E27FC236}">
                <a16:creationId xmlns:a16="http://schemas.microsoft.com/office/drawing/2014/main" id="{FEAB2570-0145-C883-949F-E03A41C0637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130768" y="1714163"/>
            <a:ext cx="228600" cy="295233"/>
          </a:xfrm>
          <a:prstGeom prst="rect">
            <a:avLst/>
          </a:prstGeom>
        </p:spPr>
      </p:pic>
      <p:pic>
        <p:nvPicPr>
          <p:cNvPr id="69" name="Picture 68" descr="A drawing of a white and brown jelly&#10;&#10;Description automatically generated with medium confidence">
            <a:extLst>
              <a:ext uri="{FF2B5EF4-FFF2-40B4-BE49-F238E27FC236}">
                <a16:creationId xmlns:a16="http://schemas.microsoft.com/office/drawing/2014/main" id="{12A8D4DC-CAE1-E7A9-E224-909711AB01F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636618" y="2915174"/>
            <a:ext cx="228600" cy="295233"/>
          </a:xfrm>
          <a:prstGeom prst="rect">
            <a:avLst/>
          </a:prstGeom>
        </p:spPr>
      </p:pic>
      <p:pic>
        <p:nvPicPr>
          <p:cNvPr id="70" name="Picture 69" descr="A drawing of a white and brown jelly&#10;&#10;Description automatically generated with medium confidence">
            <a:extLst>
              <a:ext uri="{FF2B5EF4-FFF2-40B4-BE49-F238E27FC236}">
                <a16:creationId xmlns:a16="http://schemas.microsoft.com/office/drawing/2014/main" id="{8BFD133D-D9C8-7E68-EA8E-67DF9D25415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079508" y="3738136"/>
            <a:ext cx="228600" cy="295233"/>
          </a:xfrm>
          <a:prstGeom prst="rect">
            <a:avLst/>
          </a:prstGeom>
        </p:spPr>
      </p:pic>
      <p:pic>
        <p:nvPicPr>
          <p:cNvPr id="71" name="Picture 70" descr="A drawing of a white and brown jelly&#10;&#10;Description automatically generated with medium confidence">
            <a:extLst>
              <a:ext uri="{FF2B5EF4-FFF2-40B4-BE49-F238E27FC236}">
                <a16:creationId xmlns:a16="http://schemas.microsoft.com/office/drawing/2014/main" id="{99CB5D46-5D34-B85D-D248-7EF0C9E45CF6}"/>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7855684" y="4575739"/>
            <a:ext cx="228600" cy="295233"/>
          </a:xfrm>
          <a:prstGeom prst="rect">
            <a:avLst/>
          </a:prstGeom>
        </p:spPr>
      </p:pic>
      <p:pic>
        <p:nvPicPr>
          <p:cNvPr id="72" name="Picture 71" descr="A drawing of a white and brown jelly&#10;&#10;Description automatically generated with medium confidence">
            <a:extLst>
              <a:ext uri="{FF2B5EF4-FFF2-40B4-BE49-F238E27FC236}">
                <a16:creationId xmlns:a16="http://schemas.microsoft.com/office/drawing/2014/main" id="{06717383-C626-8C82-7E59-3020F9426FF2}"/>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9069197" y="1928455"/>
            <a:ext cx="228600" cy="295233"/>
          </a:xfrm>
          <a:prstGeom prst="rect">
            <a:avLst/>
          </a:prstGeom>
        </p:spPr>
      </p:pic>
      <p:pic>
        <p:nvPicPr>
          <p:cNvPr id="73" name="Picture 72" descr="A drawing of a white and brown jelly&#10;&#10;Description automatically generated with medium confidence">
            <a:extLst>
              <a:ext uri="{FF2B5EF4-FFF2-40B4-BE49-F238E27FC236}">
                <a16:creationId xmlns:a16="http://schemas.microsoft.com/office/drawing/2014/main" id="{9E34114E-B6FA-C885-9B24-7CBC363C325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6877511" y="5310974"/>
            <a:ext cx="228600" cy="295233"/>
          </a:xfrm>
          <a:prstGeom prst="rect">
            <a:avLst/>
          </a:prstGeom>
        </p:spPr>
      </p:pic>
      <p:pic>
        <p:nvPicPr>
          <p:cNvPr id="74" name="Picture 73" descr="A drawing of a white and brown jelly&#10;&#10;Description automatically generated with medium confidence">
            <a:extLst>
              <a:ext uri="{FF2B5EF4-FFF2-40B4-BE49-F238E27FC236}">
                <a16:creationId xmlns:a16="http://schemas.microsoft.com/office/drawing/2014/main" id="{A322E2D6-019A-5EA2-39C0-87FBF320D841}"/>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203438" y="5521663"/>
            <a:ext cx="228600" cy="295233"/>
          </a:xfrm>
          <a:prstGeom prst="rect">
            <a:avLst/>
          </a:prstGeom>
        </p:spPr>
      </p:pic>
      <p:pic>
        <p:nvPicPr>
          <p:cNvPr id="75" name="Picture 74" descr="A drawing of a white and brown jelly&#10;&#10;Description automatically generated with medium confidence">
            <a:extLst>
              <a:ext uri="{FF2B5EF4-FFF2-40B4-BE49-F238E27FC236}">
                <a16:creationId xmlns:a16="http://schemas.microsoft.com/office/drawing/2014/main" id="{443E8E8D-EAD0-5224-B98B-C439E608A6F5}"/>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77436" y="4228058"/>
            <a:ext cx="228600" cy="295233"/>
          </a:xfrm>
          <a:prstGeom prst="rect">
            <a:avLst/>
          </a:prstGeom>
        </p:spPr>
      </p:pic>
      <p:pic>
        <p:nvPicPr>
          <p:cNvPr id="76" name="Picture 75" descr="A drawing of a white and brown jelly&#10;&#10;Description automatically generated with medium confidence">
            <a:extLst>
              <a:ext uri="{FF2B5EF4-FFF2-40B4-BE49-F238E27FC236}">
                <a16:creationId xmlns:a16="http://schemas.microsoft.com/office/drawing/2014/main" id="{20005BD5-9CF1-7C43-389E-019B0413B0D9}"/>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52777" y="2854537"/>
            <a:ext cx="228600" cy="295233"/>
          </a:xfrm>
          <a:prstGeom prst="rect">
            <a:avLst/>
          </a:prstGeom>
        </p:spPr>
      </p:pic>
      <p:pic>
        <p:nvPicPr>
          <p:cNvPr id="77" name="Picture 76" descr="A drawing of a white and brown jelly&#10;&#10;Description automatically generated with medium confidence">
            <a:extLst>
              <a:ext uri="{FF2B5EF4-FFF2-40B4-BE49-F238E27FC236}">
                <a16:creationId xmlns:a16="http://schemas.microsoft.com/office/drawing/2014/main" id="{CF9C673A-D0C8-405F-8BF3-9EEB21A75E52}"/>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9546817" y="2980495"/>
            <a:ext cx="228600" cy="295233"/>
          </a:xfrm>
          <a:prstGeom prst="rect">
            <a:avLst/>
          </a:prstGeom>
        </p:spPr>
      </p:pic>
      <p:pic>
        <p:nvPicPr>
          <p:cNvPr id="78" name="Picture 77" descr="A drawing of a white and brown jelly&#10;&#10;Description automatically generated with medium confidence">
            <a:extLst>
              <a:ext uri="{FF2B5EF4-FFF2-40B4-BE49-F238E27FC236}">
                <a16:creationId xmlns:a16="http://schemas.microsoft.com/office/drawing/2014/main" id="{79E95757-6A9B-56A5-6D04-42A6D329836F}"/>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212582" y="3669382"/>
            <a:ext cx="228600" cy="295233"/>
          </a:xfrm>
          <a:prstGeom prst="rect">
            <a:avLst/>
          </a:prstGeom>
        </p:spPr>
      </p:pic>
      <p:pic>
        <p:nvPicPr>
          <p:cNvPr id="79" name="Picture 78" descr="A drawing of a white and brown jelly&#10;&#10;Description automatically generated with medium confidence">
            <a:extLst>
              <a:ext uri="{FF2B5EF4-FFF2-40B4-BE49-F238E27FC236}">
                <a16:creationId xmlns:a16="http://schemas.microsoft.com/office/drawing/2014/main" id="{3BD1BD27-3A0B-B4E0-0334-C518F28C285B}"/>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7362075" y="5020195"/>
            <a:ext cx="228600" cy="295233"/>
          </a:xfrm>
          <a:prstGeom prst="rect">
            <a:avLst/>
          </a:prstGeom>
        </p:spPr>
      </p:pic>
      <p:pic>
        <p:nvPicPr>
          <p:cNvPr id="80" name="Picture 79" descr="A drawing of a white and brown jelly&#10;&#10;Description automatically generated with medium confidence">
            <a:extLst>
              <a:ext uri="{FF2B5EF4-FFF2-40B4-BE49-F238E27FC236}">
                <a16:creationId xmlns:a16="http://schemas.microsoft.com/office/drawing/2014/main" id="{16C3716B-AD81-B57A-B151-86C7CE99EE18}"/>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632190" y="4375674"/>
            <a:ext cx="228600" cy="295233"/>
          </a:xfrm>
          <a:prstGeom prst="rect">
            <a:avLst/>
          </a:prstGeom>
        </p:spPr>
      </p:pic>
      <p:pic>
        <p:nvPicPr>
          <p:cNvPr id="81" name="Picture 80" descr="A drawing of a white and brown jelly&#10;&#10;Description automatically generated with medium confidence">
            <a:extLst>
              <a:ext uri="{FF2B5EF4-FFF2-40B4-BE49-F238E27FC236}">
                <a16:creationId xmlns:a16="http://schemas.microsoft.com/office/drawing/2014/main" id="{A6202133-9D1E-D190-2AB4-E94AA36C1C88}"/>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029085" y="3690363"/>
            <a:ext cx="228600" cy="295233"/>
          </a:xfrm>
          <a:prstGeom prst="rect">
            <a:avLst/>
          </a:prstGeom>
        </p:spPr>
      </p:pic>
      <p:pic>
        <p:nvPicPr>
          <p:cNvPr id="83" name="Picture 82" descr="A drawing of a white and brown jelly&#10;&#10;Description automatically generated with medium confidence">
            <a:extLst>
              <a:ext uri="{FF2B5EF4-FFF2-40B4-BE49-F238E27FC236}">
                <a16:creationId xmlns:a16="http://schemas.microsoft.com/office/drawing/2014/main" id="{FAC9C6E7-78CD-44DC-900B-F6C7E19825D4}"/>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703516" y="4141425"/>
            <a:ext cx="228600" cy="295233"/>
          </a:xfrm>
          <a:prstGeom prst="rect">
            <a:avLst/>
          </a:prstGeom>
        </p:spPr>
      </p:pic>
      <p:sp>
        <p:nvSpPr>
          <p:cNvPr id="42" name="TextBox 41">
            <a:extLst>
              <a:ext uri="{FF2B5EF4-FFF2-40B4-BE49-F238E27FC236}">
                <a16:creationId xmlns:a16="http://schemas.microsoft.com/office/drawing/2014/main" id="{89E9638C-F971-B8EF-8542-2101CE0CAFA9}"/>
              </a:ext>
            </a:extLst>
          </p:cNvPr>
          <p:cNvSpPr txBox="1"/>
          <p:nvPr/>
        </p:nvSpPr>
        <p:spPr>
          <a:xfrm>
            <a:off x="7746965" y="6103649"/>
            <a:ext cx="2590800" cy="304800"/>
          </a:xfrm>
          <a:prstGeom prst="rect">
            <a:avLst/>
          </a:prstGeom>
          <a:solidFill>
            <a:srgbClr val="FFFFFF">
              <a:alpha val="89804"/>
            </a:srgbClr>
          </a:solidFill>
          <a:ln>
            <a:solidFill>
              <a:schemeClr val="tx1"/>
            </a:solidFill>
          </a:ln>
        </p:spPr>
        <p:txBody>
          <a:bodyPr wrap="none" rtlCol="0" anchor="ctr">
            <a:normAutofit fontScale="62500" lnSpcReduction="20000"/>
          </a:bodyPr>
          <a:lstStyle/>
          <a:p>
            <a:pPr algn="ctr"/>
            <a:r>
              <a:rPr lang="en-US" sz="2600" dirty="0">
                <a:solidFill>
                  <a:schemeClr val="tx1"/>
                </a:solidFill>
                <a:latin typeface="Avenir Next LT Pro Light" panose="020B0304020202020204" pitchFamily="34" charset="0"/>
              </a:rPr>
              <a:t>Barnacle Phenotype</a:t>
            </a:r>
          </a:p>
        </p:txBody>
      </p:sp>
    </p:spTree>
    <p:extLst>
      <p:ext uri="{BB962C8B-B14F-4D97-AF65-F5344CB8AC3E}">
        <p14:creationId xmlns:p14="http://schemas.microsoft.com/office/powerpoint/2010/main" val="377249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4"/>
                                        </p:tgtEl>
                                      </p:cBhvr>
                                    </p:animEffect>
                                    <p:set>
                                      <p:cBhvr>
                                        <p:cTn id="10" dur="1" fill="hold">
                                          <p:stCondLst>
                                            <p:cond delay="499"/>
                                          </p:stCondLst>
                                        </p:cTn>
                                        <p:tgtEl>
                                          <p:spTgt spid="6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9"/>
                                        </p:tgtEl>
                                      </p:cBhvr>
                                    </p:animEffect>
                                    <p:set>
                                      <p:cBhvr>
                                        <p:cTn id="13" dur="1" fill="hold">
                                          <p:stCondLst>
                                            <p:cond delay="499"/>
                                          </p:stCondLst>
                                        </p:cTn>
                                        <p:tgtEl>
                                          <p:spTgt spid="7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1"/>
                                        </p:tgtEl>
                                      </p:cBhvr>
                                    </p:animEffect>
                                    <p:set>
                                      <p:cBhvr>
                                        <p:cTn id="16" dur="1" fill="hold">
                                          <p:stCondLst>
                                            <p:cond delay="499"/>
                                          </p:stCondLst>
                                        </p:cTn>
                                        <p:tgtEl>
                                          <p:spTgt spid="7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62"/>
                                        </p:tgtEl>
                                      </p:cBhvr>
                                    </p:animEffect>
                                    <p:set>
                                      <p:cBhvr>
                                        <p:cTn id="19" dur="1" fill="hold">
                                          <p:stCondLst>
                                            <p:cond delay="499"/>
                                          </p:stCondLst>
                                        </p:cTn>
                                        <p:tgtEl>
                                          <p:spTgt spid="62"/>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8"/>
                                        </p:tgtEl>
                                      </p:cBhvr>
                                    </p:animEffect>
                                    <p:set>
                                      <p:cBhvr>
                                        <p:cTn id="22" dur="1" fill="hold">
                                          <p:stCondLst>
                                            <p:cond delay="499"/>
                                          </p:stCondLst>
                                        </p:cTn>
                                        <p:tgtEl>
                                          <p:spTgt spid="7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9"/>
                                        </p:tgtEl>
                                      </p:cBhvr>
                                    </p:animEffect>
                                    <p:set>
                                      <p:cBhvr>
                                        <p:cTn id="25" dur="1" fill="hold">
                                          <p:stCondLst>
                                            <p:cond delay="499"/>
                                          </p:stCondLst>
                                        </p:cTn>
                                        <p:tgtEl>
                                          <p:spTgt spid="6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5"/>
                                        </p:tgtEl>
                                      </p:cBhvr>
                                    </p:animEffect>
                                    <p:set>
                                      <p:cBhvr>
                                        <p:cTn id="28" dur="1" fill="hold">
                                          <p:stCondLst>
                                            <p:cond delay="499"/>
                                          </p:stCondLst>
                                        </p:cTn>
                                        <p:tgtEl>
                                          <p:spTgt spid="6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6"/>
                                        </p:tgtEl>
                                      </p:cBhvr>
                                    </p:animEffect>
                                    <p:set>
                                      <p:cBhvr>
                                        <p:cTn id="31" dur="1" fill="hold">
                                          <p:stCondLst>
                                            <p:cond delay="499"/>
                                          </p:stCondLst>
                                        </p:cTn>
                                        <p:tgtEl>
                                          <p:spTgt spid="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72"/>
                                        </p:tgtEl>
                                      </p:cBhvr>
                                    </p:animEffect>
                                    <p:set>
                                      <p:cBhvr>
                                        <p:cTn id="34" dur="1" fill="hold">
                                          <p:stCondLst>
                                            <p:cond delay="499"/>
                                          </p:stCondLst>
                                        </p:cTn>
                                        <p:tgtEl>
                                          <p:spTgt spid="72"/>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1"/>
                                        </p:tgtEl>
                                      </p:cBhvr>
                                    </p:animEffect>
                                    <p:set>
                                      <p:cBhvr>
                                        <p:cTn id="37" dur="1" fill="hold">
                                          <p:stCondLst>
                                            <p:cond delay="499"/>
                                          </p:stCondLst>
                                        </p:cTn>
                                        <p:tgtEl>
                                          <p:spTgt spid="6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74"/>
                                        </p:tgtEl>
                                      </p:cBhvr>
                                    </p:animEffect>
                                    <p:set>
                                      <p:cBhvr>
                                        <p:cTn id="40" dur="1" fill="hold">
                                          <p:stCondLst>
                                            <p:cond delay="499"/>
                                          </p:stCondLst>
                                        </p:cTn>
                                        <p:tgtEl>
                                          <p:spTgt spid="7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80"/>
                                        </p:tgtEl>
                                      </p:cBhvr>
                                    </p:animEffect>
                                    <p:set>
                                      <p:cBhvr>
                                        <p:cTn id="43" dur="1" fill="hold">
                                          <p:stCondLst>
                                            <p:cond delay="499"/>
                                          </p:stCondLst>
                                        </p:cTn>
                                        <p:tgtEl>
                                          <p:spTgt spid="8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6"/>
                                        </p:tgtEl>
                                      </p:cBhvr>
                                    </p:animEffect>
                                    <p:set>
                                      <p:cBhvr>
                                        <p:cTn id="46" dur="1" fill="hold">
                                          <p:stCondLst>
                                            <p:cond delay="499"/>
                                          </p:stCondLst>
                                        </p:cTn>
                                        <p:tgtEl>
                                          <p:spTgt spid="5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59"/>
                                        </p:tgtEl>
                                      </p:cBhvr>
                                    </p:animEffect>
                                    <p:set>
                                      <p:cBhvr>
                                        <p:cTn id="52" dur="1" fill="hold">
                                          <p:stCondLst>
                                            <p:cond delay="499"/>
                                          </p:stCondLst>
                                        </p:cTn>
                                        <p:tgtEl>
                                          <p:spTgt spid="5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53"/>
                                        </p:tgtEl>
                                      </p:cBhvr>
                                    </p:animEffect>
                                    <p:set>
                                      <p:cBhvr>
                                        <p:cTn id="55" dur="1" fill="hold">
                                          <p:stCondLst>
                                            <p:cond delay="499"/>
                                          </p:stCondLst>
                                        </p:cTn>
                                        <p:tgtEl>
                                          <p:spTgt spid="5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55"/>
                                        </p:tgtEl>
                                      </p:cBhvr>
                                    </p:animEffect>
                                    <p:set>
                                      <p:cBhvr>
                                        <p:cTn id="58" dur="1" fill="hold">
                                          <p:stCondLst>
                                            <p:cond delay="499"/>
                                          </p:stCondLst>
                                        </p:cTn>
                                        <p:tgtEl>
                                          <p:spTgt spid="5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A143383-44A4-515F-6399-722E464ED546}"/>
              </a:ext>
            </a:extLst>
          </p:cNvPr>
          <p:cNvSpPr txBox="1"/>
          <p:nvPr/>
        </p:nvSpPr>
        <p:spPr>
          <a:xfrm>
            <a:off x="368300" y="1700450"/>
            <a:ext cx="4693229" cy="4314001"/>
          </a:xfrm>
          <a:prstGeom prst="rect">
            <a:avLst/>
          </a:prstGeom>
          <a:noFill/>
        </p:spPr>
        <p:txBody>
          <a:bodyPr wrap="square">
            <a:spAutoFit/>
          </a:bodyPr>
          <a:lstStyle/>
          <a:p>
            <a:pPr marL="171450" lvl="0" indent="-171450">
              <a:lnSpc>
                <a:spcPct val="114000"/>
              </a:lnSpc>
              <a:spcAft>
                <a:spcPts val="1200"/>
              </a:spcAft>
              <a:buFontTx/>
              <a:buChar char="-"/>
              <a:defRPr/>
            </a:pPr>
            <a:r>
              <a:rPr lang="en-US" sz="2400" dirty="0">
                <a:solidFill>
                  <a:prstClr val="black"/>
                </a:solidFill>
                <a:latin typeface="Avenir Next LT Pro Light" panose="020B0304020202020204" pitchFamily="34" charset="0"/>
              </a:rPr>
              <a:t>We allow the modeled population to </a:t>
            </a:r>
            <a:r>
              <a:rPr lang="en-US" sz="2400" b="1" dirty="0">
                <a:solidFill>
                  <a:prstClr val="black"/>
                </a:solidFill>
                <a:latin typeface="Avenir Next LT Pro Light" panose="020B0304020202020204" pitchFamily="34" charset="0"/>
              </a:rPr>
              <a:t>evolve</a:t>
            </a:r>
            <a:r>
              <a:rPr lang="en-US" sz="2400" dirty="0">
                <a:solidFill>
                  <a:prstClr val="black"/>
                </a:solidFill>
                <a:latin typeface="Avenir Next LT Pro Light" panose="020B0304020202020204" pitchFamily="34" charset="0"/>
              </a:rPr>
              <a:t>!</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t>
            </a:r>
            <a:r>
              <a:rPr lang="en-US" sz="2400" b="1" dirty="0">
                <a:solidFill>
                  <a:prstClr val="black"/>
                </a:solidFill>
                <a:latin typeface="Avenir Next LT Pro Light" panose="020B0304020202020204" pitchFamily="34" charset="0"/>
              </a:rPr>
              <a:t>simulate mutations</a:t>
            </a:r>
            <a:r>
              <a:rPr lang="en-US" sz="2400" dirty="0">
                <a:solidFill>
                  <a:prstClr val="black"/>
                </a:solidFill>
                <a:latin typeface="Avenir Next LT Pro Light" panose="020B0304020202020204" pitchFamily="34" charset="0"/>
              </a:rPr>
              <a:t> at a constant rate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These mutations produce a </a:t>
            </a:r>
            <a:r>
              <a:rPr lang="en-US" sz="2400" b="1" dirty="0">
                <a:solidFill>
                  <a:prstClr val="black"/>
                </a:solidFill>
                <a:latin typeface="Avenir Next LT Pro Light" panose="020B0304020202020204" pitchFamily="34" charset="0"/>
              </a:rPr>
              <a:t>phenotype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b="1" dirty="0">
                <a:solidFill>
                  <a:prstClr val="black"/>
                </a:solidFill>
                <a:latin typeface="Avenir Next LT Pro Light" panose="020B0304020202020204" pitchFamily="34" charset="0"/>
              </a:rPr>
              <a:t>Individuals are selected for </a:t>
            </a:r>
            <a:r>
              <a:rPr lang="en-US" sz="2400" dirty="0">
                <a:solidFill>
                  <a:prstClr val="black"/>
                </a:solidFill>
                <a:latin typeface="Avenir Next LT Pro Light" panose="020B0304020202020204" pitchFamily="34" charset="0"/>
              </a:rPr>
              <a:t>when their phenotype matches their environment</a:t>
            </a:r>
          </a:p>
        </p:txBody>
      </p:sp>
      <p:grpSp>
        <p:nvGrpSpPr>
          <p:cNvPr id="16" name="Group 15">
            <a:extLst>
              <a:ext uri="{FF2B5EF4-FFF2-40B4-BE49-F238E27FC236}">
                <a16:creationId xmlns:a16="http://schemas.microsoft.com/office/drawing/2014/main" id="{C8563F43-3577-AB8D-5D2B-D4D9C9442994}"/>
              </a:ext>
            </a:extLst>
          </p:cNvPr>
          <p:cNvGrpSpPr/>
          <p:nvPr/>
        </p:nvGrpSpPr>
        <p:grpSpPr>
          <a:xfrm>
            <a:off x="6314694" y="1610530"/>
            <a:ext cx="5509006" cy="5068742"/>
            <a:chOff x="5927344" y="1581541"/>
            <a:chExt cx="5486400" cy="5486400"/>
          </a:xfrm>
        </p:grpSpPr>
        <p:pic>
          <p:nvPicPr>
            <p:cNvPr id="3" name="Picture 2">
              <a:extLst>
                <a:ext uri="{FF2B5EF4-FFF2-40B4-BE49-F238E27FC236}">
                  <a16:creationId xmlns:a16="http://schemas.microsoft.com/office/drawing/2014/main" id="{411F676B-914D-8B53-494A-2C812CE4DE1A}"/>
                </a:ext>
              </a:extLst>
            </p:cNvPr>
            <p:cNvPicPr>
              <a:picLocks noChangeAspect="1"/>
            </p:cNvPicPr>
            <p:nvPr/>
          </p:nvPicPr>
          <p:blipFill>
            <a:blip r:embed="rId3"/>
            <a:stretch>
              <a:fillRect/>
            </a:stretch>
          </p:blipFill>
          <p:spPr>
            <a:xfrm>
              <a:off x="5927344" y="1581541"/>
              <a:ext cx="5486400" cy="5486400"/>
            </a:xfrm>
            <a:prstGeom prst="rect">
              <a:avLst/>
            </a:prstGeom>
          </p:spPr>
        </p:pic>
        <p:pic>
          <p:nvPicPr>
            <p:cNvPr id="15" name="Picture 14" descr="A close-up of a colorful background&#10;&#10;Description automatically generated">
              <a:extLst>
                <a:ext uri="{FF2B5EF4-FFF2-40B4-BE49-F238E27FC236}">
                  <a16:creationId xmlns:a16="http://schemas.microsoft.com/office/drawing/2014/main" id="{B402B914-2341-9BE1-9FE1-572EB48E74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898894" y="6118372"/>
              <a:ext cx="3543300" cy="285750"/>
            </a:xfrm>
            <a:prstGeom prst="rect">
              <a:avLst/>
            </a:prstGeom>
            <a:ln>
              <a:noFill/>
            </a:ln>
          </p:spPr>
        </p:pic>
      </p:grpSp>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Simulating</a:t>
            </a:r>
            <a:r>
              <a:rPr kumimoji="0" lang="en-US" sz="4000" b="0" i="0" u="none" strike="noStrike" kern="1200" cap="none" spc="30" normalizeH="0" noProof="0" dirty="0">
                <a:ln>
                  <a:noFill/>
                </a:ln>
                <a:solidFill>
                  <a:schemeClr val="tx1"/>
                </a:solidFill>
                <a:effectLst/>
                <a:uLnTx/>
                <a:uFillTx/>
                <a:latin typeface="Century Gothic"/>
                <a:ea typeface="+mj-ea"/>
                <a:cs typeface="+mj-cs"/>
              </a:rPr>
              <a:t> local adaptation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sp>
        <p:nvSpPr>
          <p:cNvPr id="2" name="Rectangle 1">
            <a:extLst>
              <a:ext uri="{FF2B5EF4-FFF2-40B4-BE49-F238E27FC236}">
                <a16:creationId xmlns:a16="http://schemas.microsoft.com/office/drawing/2014/main" id="{EC3744EE-69F7-BA4D-0F01-536D4212172A}"/>
              </a:ext>
            </a:extLst>
          </p:cNvPr>
          <p:cNvSpPr>
            <a:spLocks/>
          </p:cNvSpPr>
          <p:nvPr/>
        </p:nvSpPr>
        <p:spPr>
          <a:xfrm>
            <a:off x="368300" y="1188720"/>
            <a:ext cx="1143000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8D1826-51DA-ADA1-179E-5BC1A75F7C00}"/>
              </a:ext>
            </a:extLst>
          </p:cNvPr>
          <p:cNvSpPr>
            <a:spLocks/>
          </p:cNvSpPr>
          <p:nvPr/>
        </p:nvSpPr>
        <p:spPr>
          <a:xfrm>
            <a:off x="11612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ectangle 5">
            <a:extLst>
              <a:ext uri="{FF2B5EF4-FFF2-40B4-BE49-F238E27FC236}">
                <a16:creationId xmlns:a16="http://schemas.microsoft.com/office/drawing/2014/main" id="{653E9492-0C6A-FBBE-AA58-A8D6FE334875}"/>
              </a:ext>
            </a:extLst>
          </p:cNvPr>
          <p:cNvSpPr>
            <a:spLocks/>
          </p:cNvSpPr>
          <p:nvPr/>
        </p:nvSpPr>
        <p:spPr>
          <a:xfrm>
            <a:off x="24884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 name="Rectangle 6">
            <a:extLst>
              <a:ext uri="{FF2B5EF4-FFF2-40B4-BE49-F238E27FC236}">
                <a16:creationId xmlns:a16="http://schemas.microsoft.com/office/drawing/2014/main" id="{0732DA40-3E30-7658-EC7B-4D85E149D174}"/>
              </a:ext>
            </a:extLst>
          </p:cNvPr>
          <p:cNvSpPr>
            <a:spLocks/>
          </p:cNvSpPr>
          <p:nvPr/>
        </p:nvSpPr>
        <p:spPr>
          <a:xfrm>
            <a:off x="49204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8" name="Rectangle 7">
            <a:extLst>
              <a:ext uri="{FF2B5EF4-FFF2-40B4-BE49-F238E27FC236}">
                <a16:creationId xmlns:a16="http://schemas.microsoft.com/office/drawing/2014/main" id="{ECA0B790-B0C1-6060-C2F3-DA034E05B2FC}"/>
              </a:ext>
            </a:extLst>
          </p:cNvPr>
          <p:cNvSpPr>
            <a:spLocks/>
          </p:cNvSpPr>
          <p:nvPr/>
        </p:nvSpPr>
        <p:spPr>
          <a:xfrm>
            <a:off x="590448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9" name="Rectangle 8">
            <a:extLst>
              <a:ext uri="{FF2B5EF4-FFF2-40B4-BE49-F238E27FC236}">
                <a16:creationId xmlns:a16="http://schemas.microsoft.com/office/drawing/2014/main" id="{71E52E17-8E1B-7FF9-0EB3-9805FF7BCF90}"/>
              </a:ext>
            </a:extLst>
          </p:cNvPr>
          <p:cNvSpPr>
            <a:spLocks/>
          </p:cNvSpPr>
          <p:nvPr/>
        </p:nvSpPr>
        <p:spPr>
          <a:xfrm>
            <a:off x="66603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0" name="Rectangle 9">
            <a:extLst>
              <a:ext uri="{FF2B5EF4-FFF2-40B4-BE49-F238E27FC236}">
                <a16:creationId xmlns:a16="http://schemas.microsoft.com/office/drawing/2014/main" id="{D284FE4C-D50F-EB26-E66F-398FC3CEF6CC}"/>
              </a:ext>
            </a:extLst>
          </p:cNvPr>
          <p:cNvSpPr>
            <a:spLocks/>
          </p:cNvSpPr>
          <p:nvPr/>
        </p:nvSpPr>
        <p:spPr>
          <a:xfrm>
            <a:off x="730681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1" name="Rectangle 10">
            <a:extLst>
              <a:ext uri="{FF2B5EF4-FFF2-40B4-BE49-F238E27FC236}">
                <a16:creationId xmlns:a16="http://schemas.microsoft.com/office/drawing/2014/main" id="{6E83FD34-099B-6AFB-5976-9E4EE10CE1AB}"/>
              </a:ext>
            </a:extLst>
          </p:cNvPr>
          <p:cNvSpPr>
            <a:spLocks/>
          </p:cNvSpPr>
          <p:nvPr/>
        </p:nvSpPr>
        <p:spPr>
          <a:xfrm>
            <a:off x="84320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2" name="Rectangle 11">
            <a:extLst>
              <a:ext uri="{FF2B5EF4-FFF2-40B4-BE49-F238E27FC236}">
                <a16:creationId xmlns:a16="http://schemas.microsoft.com/office/drawing/2014/main" id="{1E2A4689-D9CF-EE74-8DB8-FBAB059B162E}"/>
              </a:ext>
            </a:extLst>
          </p:cNvPr>
          <p:cNvSpPr>
            <a:spLocks/>
          </p:cNvSpPr>
          <p:nvPr/>
        </p:nvSpPr>
        <p:spPr>
          <a:xfrm>
            <a:off x="114038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3" name="Rectangle 12">
            <a:extLst>
              <a:ext uri="{FF2B5EF4-FFF2-40B4-BE49-F238E27FC236}">
                <a16:creationId xmlns:a16="http://schemas.microsoft.com/office/drawing/2014/main" id="{5EC1B1AA-5239-5434-FE46-4DA85ACDA00A}"/>
              </a:ext>
            </a:extLst>
          </p:cNvPr>
          <p:cNvSpPr>
            <a:spLocks/>
          </p:cNvSpPr>
          <p:nvPr/>
        </p:nvSpPr>
        <p:spPr>
          <a:xfrm>
            <a:off x="1077429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4" name="Rectangle 13">
            <a:extLst>
              <a:ext uri="{FF2B5EF4-FFF2-40B4-BE49-F238E27FC236}">
                <a16:creationId xmlns:a16="http://schemas.microsoft.com/office/drawing/2014/main" id="{C6EFBEA1-5C76-B453-C574-EFF710C2A085}"/>
              </a:ext>
            </a:extLst>
          </p:cNvPr>
          <p:cNvSpPr>
            <a:spLocks/>
          </p:cNvSpPr>
          <p:nvPr/>
        </p:nvSpPr>
        <p:spPr>
          <a:xfrm>
            <a:off x="94353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8" name="Rectangle 17">
            <a:extLst>
              <a:ext uri="{FF2B5EF4-FFF2-40B4-BE49-F238E27FC236}">
                <a16:creationId xmlns:a16="http://schemas.microsoft.com/office/drawing/2014/main" id="{FE319B79-F199-E537-0A93-2BFD67C00E42}"/>
              </a:ext>
            </a:extLst>
          </p:cNvPr>
          <p:cNvSpPr>
            <a:spLocks/>
          </p:cNvSpPr>
          <p:nvPr/>
        </p:nvSpPr>
        <p:spPr>
          <a:xfrm>
            <a:off x="154355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9" name="Rectangle 18">
            <a:extLst>
              <a:ext uri="{FF2B5EF4-FFF2-40B4-BE49-F238E27FC236}">
                <a16:creationId xmlns:a16="http://schemas.microsoft.com/office/drawing/2014/main" id="{F194AE16-DE77-7FEA-D312-4271476D165D}"/>
              </a:ext>
            </a:extLst>
          </p:cNvPr>
          <p:cNvSpPr>
            <a:spLocks/>
          </p:cNvSpPr>
          <p:nvPr/>
        </p:nvSpPr>
        <p:spPr>
          <a:xfrm>
            <a:off x="323519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0" name="Rectangle 19">
            <a:extLst>
              <a:ext uri="{FF2B5EF4-FFF2-40B4-BE49-F238E27FC236}">
                <a16:creationId xmlns:a16="http://schemas.microsoft.com/office/drawing/2014/main" id="{02655627-AB70-61FC-646C-1E471D6DFCCF}"/>
              </a:ext>
            </a:extLst>
          </p:cNvPr>
          <p:cNvSpPr>
            <a:spLocks/>
          </p:cNvSpPr>
          <p:nvPr/>
        </p:nvSpPr>
        <p:spPr>
          <a:xfrm>
            <a:off x="446633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1" name="Rectangle 20">
            <a:extLst>
              <a:ext uri="{FF2B5EF4-FFF2-40B4-BE49-F238E27FC236}">
                <a16:creationId xmlns:a16="http://schemas.microsoft.com/office/drawing/2014/main" id="{DA52CC57-52C6-5D83-D94D-5BDB15206910}"/>
              </a:ext>
            </a:extLst>
          </p:cNvPr>
          <p:cNvSpPr>
            <a:spLocks/>
          </p:cNvSpPr>
          <p:nvPr/>
        </p:nvSpPr>
        <p:spPr>
          <a:xfrm>
            <a:off x="5052385"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2" name="Rectangle 21">
            <a:extLst>
              <a:ext uri="{FF2B5EF4-FFF2-40B4-BE49-F238E27FC236}">
                <a16:creationId xmlns:a16="http://schemas.microsoft.com/office/drawing/2014/main" id="{2CD8FDB2-B00E-4CE8-C517-167751CB0671}"/>
              </a:ext>
            </a:extLst>
          </p:cNvPr>
          <p:cNvSpPr>
            <a:spLocks/>
          </p:cNvSpPr>
          <p:nvPr/>
        </p:nvSpPr>
        <p:spPr>
          <a:xfrm>
            <a:off x="643253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3" name="Rectangle 22">
            <a:extLst>
              <a:ext uri="{FF2B5EF4-FFF2-40B4-BE49-F238E27FC236}">
                <a16:creationId xmlns:a16="http://schemas.microsoft.com/office/drawing/2014/main" id="{DC15227E-B188-754D-6238-F5A5A331B910}"/>
              </a:ext>
            </a:extLst>
          </p:cNvPr>
          <p:cNvSpPr>
            <a:spLocks/>
          </p:cNvSpPr>
          <p:nvPr/>
        </p:nvSpPr>
        <p:spPr>
          <a:xfrm>
            <a:off x="789217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4" name="Rectangle 23">
            <a:extLst>
              <a:ext uri="{FF2B5EF4-FFF2-40B4-BE49-F238E27FC236}">
                <a16:creationId xmlns:a16="http://schemas.microsoft.com/office/drawing/2014/main" id="{A68AB6B7-5279-22AD-1EC6-C969C008C3C0}"/>
              </a:ext>
            </a:extLst>
          </p:cNvPr>
          <p:cNvSpPr>
            <a:spLocks/>
          </p:cNvSpPr>
          <p:nvPr/>
        </p:nvSpPr>
        <p:spPr>
          <a:xfrm>
            <a:off x="1011404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Rectangle 24">
            <a:extLst>
              <a:ext uri="{FF2B5EF4-FFF2-40B4-BE49-F238E27FC236}">
                <a16:creationId xmlns:a16="http://schemas.microsoft.com/office/drawing/2014/main" id="{9A44B1D3-F955-83A8-ECCD-3257658AD003}"/>
              </a:ext>
            </a:extLst>
          </p:cNvPr>
          <p:cNvSpPr>
            <a:spLocks/>
          </p:cNvSpPr>
          <p:nvPr/>
        </p:nvSpPr>
        <p:spPr>
          <a:xfrm>
            <a:off x="11416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6" name="Rectangle 25">
            <a:extLst>
              <a:ext uri="{FF2B5EF4-FFF2-40B4-BE49-F238E27FC236}">
                <a16:creationId xmlns:a16="http://schemas.microsoft.com/office/drawing/2014/main" id="{358DF47A-78C5-2C1A-D8C7-BC25B2C85DD6}"/>
              </a:ext>
            </a:extLst>
          </p:cNvPr>
          <p:cNvSpPr>
            <a:spLocks/>
          </p:cNvSpPr>
          <p:nvPr/>
        </p:nvSpPr>
        <p:spPr>
          <a:xfrm>
            <a:off x="11162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Rectangle 26">
            <a:extLst>
              <a:ext uri="{FF2B5EF4-FFF2-40B4-BE49-F238E27FC236}">
                <a16:creationId xmlns:a16="http://schemas.microsoft.com/office/drawing/2014/main" id="{ED63E4F2-E8EE-62E1-73F3-A3599F5B987E}"/>
              </a:ext>
            </a:extLst>
          </p:cNvPr>
          <p:cNvSpPr>
            <a:spLocks/>
          </p:cNvSpPr>
          <p:nvPr/>
        </p:nvSpPr>
        <p:spPr>
          <a:xfrm>
            <a:off x="30049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7" name="Rectangle 16">
            <a:extLst>
              <a:ext uri="{FF2B5EF4-FFF2-40B4-BE49-F238E27FC236}">
                <a16:creationId xmlns:a16="http://schemas.microsoft.com/office/drawing/2014/main" id="{61CF2383-B00E-8B1D-28BB-8C598B082C70}"/>
              </a:ext>
            </a:extLst>
          </p:cNvPr>
          <p:cNvSpPr>
            <a:spLocks/>
          </p:cNvSpPr>
          <p:nvPr/>
        </p:nvSpPr>
        <p:spPr>
          <a:xfrm>
            <a:off x="5986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8" name="Rectangle 27">
            <a:extLst>
              <a:ext uri="{FF2B5EF4-FFF2-40B4-BE49-F238E27FC236}">
                <a16:creationId xmlns:a16="http://schemas.microsoft.com/office/drawing/2014/main" id="{300FE3BD-A33D-FD08-BFFA-4DB664DFA8D8}"/>
              </a:ext>
            </a:extLst>
          </p:cNvPr>
          <p:cNvSpPr>
            <a:spLocks/>
          </p:cNvSpPr>
          <p:nvPr/>
        </p:nvSpPr>
        <p:spPr>
          <a:xfrm>
            <a:off x="86504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9" name="Rectangle 28">
            <a:extLst>
              <a:ext uri="{FF2B5EF4-FFF2-40B4-BE49-F238E27FC236}">
                <a16:creationId xmlns:a16="http://schemas.microsoft.com/office/drawing/2014/main" id="{5AAD5410-EE2E-A4A5-ABCC-D1CC40A87028}"/>
              </a:ext>
            </a:extLst>
          </p:cNvPr>
          <p:cNvSpPr>
            <a:spLocks/>
          </p:cNvSpPr>
          <p:nvPr/>
        </p:nvSpPr>
        <p:spPr>
          <a:xfrm>
            <a:off x="38050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1" name="Rectangle 30">
            <a:extLst>
              <a:ext uri="{FF2B5EF4-FFF2-40B4-BE49-F238E27FC236}">
                <a16:creationId xmlns:a16="http://schemas.microsoft.com/office/drawing/2014/main" id="{DD41ABBA-4ABA-B9AA-3928-558F4CF3C197}"/>
              </a:ext>
            </a:extLst>
          </p:cNvPr>
          <p:cNvSpPr>
            <a:spLocks/>
          </p:cNvSpPr>
          <p:nvPr/>
        </p:nvSpPr>
        <p:spPr>
          <a:xfrm>
            <a:off x="9015860" y="1190336"/>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3" name="Rectangle 32">
            <a:extLst>
              <a:ext uri="{FF2B5EF4-FFF2-40B4-BE49-F238E27FC236}">
                <a16:creationId xmlns:a16="http://schemas.microsoft.com/office/drawing/2014/main" id="{EA68AA14-2E92-2EEE-503D-3758682E784B}"/>
              </a:ext>
            </a:extLst>
          </p:cNvPr>
          <p:cNvSpPr>
            <a:spLocks/>
          </p:cNvSpPr>
          <p:nvPr/>
        </p:nvSpPr>
        <p:spPr>
          <a:xfrm>
            <a:off x="536484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4" name="Rectangle 33">
            <a:extLst>
              <a:ext uri="{FF2B5EF4-FFF2-40B4-BE49-F238E27FC236}">
                <a16:creationId xmlns:a16="http://schemas.microsoft.com/office/drawing/2014/main" id="{4ACAF49A-2969-150C-301E-030B2B9E9F04}"/>
              </a:ext>
            </a:extLst>
          </p:cNvPr>
          <p:cNvSpPr>
            <a:spLocks/>
          </p:cNvSpPr>
          <p:nvPr/>
        </p:nvSpPr>
        <p:spPr>
          <a:xfrm>
            <a:off x="1043114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5" name="Rectangle 34">
            <a:extLst>
              <a:ext uri="{FF2B5EF4-FFF2-40B4-BE49-F238E27FC236}">
                <a16:creationId xmlns:a16="http://schemas.microsoft.com/office/drawing/2014/main" id="{098C08B7-AF63-8DD8-3BEB-8DC9BC98B9FC}"/>
              </a:ext>
            </a:extLst>
          </p:cNvPr>
          <p:cNvSpPr>
            <a:spLocks/>
          </p:cNvSpPr>
          <p:nvPr/>
        </p:nvSpPr>
        <p:spPr>
          <a:xfrm>
            <a:off x="1886080"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6" name="Rectangle 35">
            <a:extLst>
              <a:ext uri="{FF2B5EF4-FFF2-40B4-BE49-F238E27FC236}">
                <a16:creationId xmlns:a16="http://schemas.microsoft.com/office/drawing/2014/main" id="{1CB6F5DB-2E17-5F51-9F19-C9721FA14FFB}"/>
              </a:ext>
            </a:extLst>
          </p:cNvPr>
          <p:cNvSpPr>
            <a:spLocks/>
          </p:cNvSpPr>
          <p:nvPr/>
        </p:nvSpPr>
        <p:spPr>
          <a:xfrm>
            <a:off x="229387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7" name="Rectangle 36">
            <a:extLst>
              <a:ext uri="{FF2B5EF4-FFF2-40B4-BE49-F238E27FC236}">
                <a16:creationId xmlns:a16="http://schemas.microsoft.com/office/drawing/2014/main" id="{D04615F5-4827-583E-39A0-D430A29D502C}"/>
              </a:ext>
            </a:extLst>
          </p:cNvPr>
          <p:cNvSpPr>
            <a:spLocks/>
          </p:cNvSpPr>
          <p:nvPr/>
        </p:nvSpPr>
        <p:spPr>
          <a:xfrm>
            <a:off x="4135691"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8" name="Rectangle 37">
            <a:extLst>
              <a:ext uri="{FF2B5EF4-FFF2-40B4-BE49-F238E27FC236}">
                <a16:creationId xmlns:a16="http://schemas.microsoft.com/office/drawing/2014/main" id="{B0D174E1-BCDE-9040-56E8-B525FAD8209B}"/>
              </a:ext>
            </a:extLst>
          </p:cNvPr>
          <p:cNvSpPr>
            <a:spLocks/>
          </p:cNvSpPr>
          <p:nvPr/>
        </p:nvSpPr>
        <p:spPr>
          <a:xfrm>
            <a:off x="7023862"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9" name="Rectangle 38">
            <a:extLst>
              <a:ext uri="{FF2B5EF4-FFF2-40B4-BE49-F238E27FC236}">
                <a16:creationId xmlns:a16="http://schemas.microsoft.com/office/drawing/2014/main" id="{3D4D85E0-D047-F068-E893-52FF34720450}"/>
              </a:ext>
            </a:extLst>
          </p:cNvPr>
          <p:cNvSpPr>
            <a:spLocks/>
          </p:cNvSpPr>
          <p:nvPr/>
        </p:nvSpPr>
        <p:spPr>
          <a:xfrm>
            <a:off x="6252724"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0" name="Rectangle 39">
            <a:extLst>
              <a:ext uri="{FF2B5EF4-FFF2-40B4-BE49-F238E27FC236}">
                <a16:creationId xmlns:a16="http://schemas.microsoft.com/office/drawing/2014/main" id="{B6923F14-6235-C277-D060-9EB8556A697E}"/>
              </a:ext>
            </a:extLst>
          </p:cNvPr>
          <p:cNvSpPr>
            <a:spLocks/>
          </p:cNvSpPr>
          <p:nvPr/>
        </p:nvSpPr>
        <p:spPr>
          <a:xfrm>
            <a:off x="9676638"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1" name="TextBox 40">
            <a:extLst>
              <a:ext uri="{FF2B5EF4-FFF2-40B4-BE49-F238E27FC236}">
                <a16:creationId xmlns:a16="http://schemas.microsoft.com/office/drawing/2014/main" id="{CEBF84FD-9C09-01EB-7D53-76BE31867371}"/>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pic>
        <p:nvPicPr>
          <p:cNvPr id="44" name="Picture 43" descr="A drawing of a white and brown jelly&#10;&#10;Description automatically generated with medium confidence">
            <a:extLst>
              <a:ext uri="{FF2B5EF4-FFF2-40B4-BE49-F238E27FC236}">
                <a16:creationId xmlns:a16="http://schemas.microsoft.com/office/drawing/2014/main" id="{AD96B770-7A07-1B74-BEA9-799012441AD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01274" y="2103120"/>
            <a:ext cx="228600" cy="295233"/>
          </a:xfrm>
          <a:prstGeom prst="rect">
            <a:avLst/>
          </a:prstGeom>
        </p:spPr>
      </p:pic>
      <p:pic>
        <p:nvPicPr>
          <p:cNvPr id="46" name="Picture 45" descr="A drawing of a white and brown jelly&#10;&#10;Description automatically generated with medium confidence">
            <a:extLst>
              <a:ext uri="{FF2B5EF4-FFF2-40B4-BE49-F238E27FC236}">
                <a16:creationId xmlns:a16="http://schemas.microsoft.com/office/drawing/2014/main" id="{AE15D195-B516-C4F4-7842-4851937383B5}"/>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634253" y="5505800"/>
            <a:ext cx="228600" cy="295233"/>
          </a:xfrm>
          <a:prstGeom prst="rect">
            <a:avLst/>
          </a:prstGeom>
        </p:spPr>
      </p:pic>
      <p:pic>
        <p:nvPicPr>
          <p:cNvPr id="49" name="Picture 48" descr="A drawing of a white and brown jelly&#10;&#10;Description automatically generated with medium confidence">
            <a:extLst>
              <a:ext uri="{FF2B5EF4-FFF2-40B4-BE49-F238E27FC236}">
                <a16:creationId xmlns:a16="http://schemas.microsoft.com/office/drawing/2014/main" id="{CB91DD59-09DA-E4BA-972E-A8606E629DE2}"/>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663576" y="4561258"/>
            <a:ext cx="228600" cy="295233"/>
          </a:xfrm>
          <a:prstGeom prst="rect">
            <a:avLst/>
          </a:prstGeom>
        </p:spPr>
      </p:pic>
      <p:pic>
        <p:nvPicPr>
          <p:cNvPr id="50" name="Picture 49" descr="A drawing of a white and brown jelly&#10;&#10;Description automatically generated with medium confidence">
            <a:extLst>
              <a:ext uri="{FF2B5EF4-FFF2-40B4-BE49-F238E27FC236}">
                <a16:creationId xmlns:a16="http://schemas.microsoft.com/office/drawing/2014/main" id="{B4EF1A05-3BE2-563C-6550-431B0652B38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321038" y="3062433"/>
            <a:ext cx="228600" cy="295233"/>
          </a:xfrm>
          <a:prstGeom prst="rect">
            <a:avLst/>
          </a:prstGeom>
        </p:spPr>
      </p:pic>
      <p:pic>
        <p:nvPicPr>
          <p:cNvPr id="51" name="Picture 50" descr="A drawing of a white and brown jelly&#10;&#10;Description automatically generated with medium confidence">
            <a:extLst>
              <a:ext uri="{FF2B5EF4-FFF2-40B4-BE49-F238E27FC236}">
                <a16:creationId xmlns:a16="http://schemas.microsoft.com/office/drawing/2014/main" id="{B25BF6C0-6B40-D103-8818-BBDAE6A98CD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256281" y="2615035"/>
            <a:ext cx="228600" cy="295233"/>
          </a:xfrm>
          <a:prstGeom prst="rect">
            <a:avLst/>
          </a:prstGeom>
        </p:spPr>
      </p:pic>
      <p:pic>
        <p:nvPicPr>
          <p:cNvPr id="52" name="Picture 51" descr="A drawing of a white and brown jelly&#10;&#10;Description automatically generated with medium confidence">
            <a:extLst>
              <a:ext uri="{FF2B5EF4-FFF2-40B4-BE49-F238E27FC236}">
                <a16:creationId xmlns:a16="http://schemas.microsoft.com/office/drawing/2014/main" id="{B7550976-E213-F092-B104-819F4AC13F4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703440" y="3128112"/>
            <a:ext cx="228600" cy="295233"/>
          </a:xfrm>
          <a:prstGeom prst="rect">
            <a:avLst/>
          </a:prstGeom>
        </p:spPr>
      </p:pic>
      <p:pic>
        <p:nvPicPr>
          <p:cNvPr id="58" name="Picture 57" descr="A drawing of a white and brown jelly&#10;&#10;Description automatically generated with medium confidence">
            <a:extLst>
              <a:ext uri="{FF2B5EF4-FFF2-40B4-BE49-F238E27FC236}">
                <a16:creationId xmlns:a16="http://schemas.microsoft.com/office/drawing/2014/main" id="{587F0561-7BED-6524-4C63-C2A52EAFF2A9}"/>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212582" y="4855531"/>
            <a:ext cx="228600" cy="295233"/>
          </a:xfrm>
          <a:prstGeom prst="rect">
            <a:avLst/>
          </a:prstGeom>
        </p:spPr>
      </p:pic>
      <p:pic>
        <p:nvPicPr>
          <p:cNvPr id="70" name="Picture 69" descr="A drawing of a white and brown jelly&#10;&#10;Description automatically generated with medium confidence">
            <a:extLst>
              <a:ext uri="{FF2B5EF4-FFF2-40B4-BE49-F238E27FC236}">
                <a16:creationId xmlns:a16="http://schemas.microsoft.com/office/drawing/2014/main" id="{8BFD133D-D9C8-7E68-EA8E-67DF9D25415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079508" y="3738136"/>
            <a:ext cx="228600" cy="295233"/>
          </a:xfrm>
          <a:prstGeom prst="rect">
            <a:avLst/>
          </a:prstGeom>
        </p:spPr>
      </p:pic>
      <p:pic>
        <p:nvPicPr>
          <p:cNvPr id="75" name="Picture 74" descr="A drawing of a white and brown jelly&#10;&#10;Description automatically generated with medium confidence">
            <a:extLst>
              <a:ext uri="{FF2B5EF4-FFF2-40B4-BE49-F238E27FC236}">
                <a16:creationId xmlns:a16="http://schemas.microsoft.com/office/drawing/2014/main" id="{443E8E8D-EAD0-5224-B98B-C439E608A6F5}"/>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77436" y="4228058"/>
            <a:ext cx="228600" cy="295233"/>
          </a:xfrm>
          <a:prstGeom prst="rect">
            <a:avLst/>
          </a:prstGeom>
        </p:spPr>
      </p:pic>
      <p:pic>
        <p:nvPicPr>
          <p:cNvPr id="76" name="Picture 75" descr="A drawing of a white and brown jelly&#10;&#10;Description automatically generated with medium confidence">
            <a:extLst>
              <a:ext uri="{FF2B5EF4-FFF2-40B4-BE49-F238E27FC236}">
                <a16:creationId xmlns:a16="http://schemas.microsoft.com/office/drawing/2014/main" id="{20005BD5-9CF1-7C43-389E-019B0413B0D9}"/>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52777" y="2854537"/>
            <a:ext cx="228600" cy="295233"/>
          </a:xfrm>
          <a:prstGeom prst="rect">
            <a:avLst/>
          </a:prstGeom>
        </p:spPr>
      </p:pic>
      <p:pic>
        <p:nvPicPr>
          <p:cNvPr id="81" name="Picture 80" descr="A drawing of a white and brown jelly&#10;&#10;Description automatically generated with medium confidence">
            <a:extLst>
              <a:ext uri="{FF2B5EF4-FFF2-40B4-BE49-F238E27FC236}">
                <a16:creationId xmlns:a16="http://schemas.microsoft.com/office/drawing/2014/main" id="{A6202133-9D1E-D190-2AB4-E94AA36C1C88}"/>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029085" y="3690363"/>
            <a:ext cx="228600" cy="295233"/>
          </a:xfrm>
          <a:prstGeom prst="rect">
            <a:avLst/>
          </a:prstGeom>
        </p:spPr>
      </p:pic>
      <p:pic>
        <p:nvPicPr>
          <p:cNvPr id="83" name="Picture 82" descr="A drawing of a white and brown jelly&#10;&#10;Description automatically generated with medium confidence">
            <a:extLst>
              <a:ext uri="{FF2B5EF4-FFF2-40B4-BE49-F238E27FC236}">
                <a16:creationId xmlns:a16="http://schemas.microsoft.com/office/drawing/2014/main" id="{FAC9C6E7-78CD-44DC-900B-F6C7E19825D4}"/>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703516" y="4141425"/>
            <a:ext cx="228600" cy="295233"/>
          </a:xfrm>
          <a:prstGeom prst="rect">
            <a:avLst/>
          </a:prstGeom>
        </p:spPr>
      </p:pic>
      <p:pic>
        <p:nvPicPr>
          <p:cNvPr id="32" name="Picture 31" descr="A drawing of a white and brown jelly&#10;&#10;Description automatically generated with medium confidence">
            <a:extLst>
              <a:ext uri="{FF2B5EF4-FFF2-40B4-BE49-F238E27FC236}">
                <a16:creationId xmlns:a16="http://schemas.microsoft.com/office/drawing/2014/main" id="{8431DE3E-C00E-A430-FE0E-3D2780641880}"/>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786653" y="5164973"/>
            <a:ext cx="228600" cy="295233"/>
          </a:xfrm>
          <a:prstGeom prst="rect">
            <a:avLst/>
          </a:prstGeom>
        </p:spPr>
      </p:pic>
      <p:pic>
        <p:nvPicPr>
          <p:cNvPr id="42" name="Picture 41" descr="A drawing of a white and brown jelly&#10;&#10;Description automatically generated with medium confidence">
            <a:extLst>
              <a:ext uri="{FF2B5EF4-FFF2-40B4-BE49-F238E27FC236}">
                <a16:creationId xmlns:a16="http://schemas.microsoft.com/office/drawing/2014/main" id="{F715D048-77FD-A9B3-1896-3E397356A667}"/>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871468" y="4220431"/>
            <a:ext cx="228600" cy="295233"/>
          </a:xfrm>
          <a:prstGeom prst="rect">
            <a:avLst/>
          </a:prstGeom>
        </p:spPr>
      </p:pic>
      <p:pic>
        <p:nvPicPr>
          <p:cNvPr id="43" name="Picture 42" descr="A drawing of a white and brown jelly&#10;&#10;Description automatically generated with medium confidence">
            <a:extLst>
              <a:ext uri="{FF2B5EF4-FFF2-40B4-BE49-F238E27FC236}">
                <a16:creationId xmlns:a16="http://schemas.microsoft.com/office/drawing/2014/main" id="{320C162F-9B94-2888-9C74-142C020495C6}"/>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545322" y="2949976"/>
            <a:ext cx="228600" cy="295233"/>
          </a:xfrm>
          <a:prstGeom prst="rect">
            <a:avLst/>
          </a:prstGeom>
        </p:spPr>
      </p:pic>
      <p:pic>
        <p:nvPicPr>
          <p:cNvPr id="47" name="Picture 46" descr="A drawing of a white and brown jelly&#10;&#10;Description automatically generated with medium confidence">
            <a:extLst>
              <a:ext uri="{FF2B5EF4-FFF2-40B4-BE49-F238E27FC236}">
                <a16:creationId xmlns:a16="http://schemas.microsoft.com/office/drawing/2014/main" id="{0856AB23-D5F6-84F2-40BB-FF2369C1710D}"/>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766241" y="2313536"/>
            <a:ext cx="228600" cy="295233"/>
          </a:xfrm>
          <a:prstGeom prst="rect">
            <a:avLst/>
          </a:prstGeom>
        </p:spPr>
      </p:pic>
      <p:pic>
        <p:nvPicPr>
          <p:cNvPr id="48" name="Picture 47" descr="A drawing of a white and brown jelly&#10;&#10;Description automatically generated with medium confidence">
            <a:extLst>
              <a:ext uri="{FF2B5EF4-FFF2-40B4-BE49-F238E27FC236}">
                <a16:creationId xmlns:a16="http://schemas.microsoft.com/office/drawing/2014/main" id="{B0368772-4AC9-5496-AD66-53AD75381997}"/>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29085" y="1716120"/>
            <a:ext cx="228600" cy="295233"/>
          </a:xfrm>
          <a:prstGeom prst="rect">
            <a:avLst/>
          </a:prstGeom>
        </p:spPr>
      </p:pic>
      <p:pic>
        <p:nvPicPr>
          <p:cNvPr id="57" name="Picture 56" descr="A drawing of a white and brown jelly&#10;&#10;Description automatically generated with medium confidence">
            <a:extLst>
              <a:ext uri="{FF2B5EF4-FFF2-40B4-BE49-F238E27FC236}">
                <a16:creationId xmlns:a16="http://schemas.microsoft.com/office/drawing/2014/main" id="{71EE1434-6182-4FFF-525F-7120630335C4}"/>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7981400" y="4855530"/>
            <a:ext cx="228600" cy="295233"/>
          </a:xfrm>
          <a:prstGeom prst="rect">
            <a:avLst/>
          </a:prstGeom>
        </p:spPr>
      </p:pic>
      <p:pic>
        <p:nvPicPr>
          <p:cNvPr id="60" name="Picture 59" descr="A drawing of a white and brown jelly&#10;&#10;Description automatically generated with medium confidence">
            <a:extLst>
              <a:ext uri="{FF2B5EF4-FFF2-40B4-BE49-F238E27FC236}">
                <a16:creationId xmlns:a16="http://schemas.microsoft.com/office/drawing/2014/main" id="{8957FC5E-C5FB-335F-CBD6-CAAFB3DA8A12}"/>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441182" y="4246863"/>
            <a:ext cx="228600" cy="295233"/>
          </a:xfrm>
          <a:prstGeom prst="rect">
            <a:avLst/>
          </a:prstGeom>
        </p:spPr>
      </p:pic>
      <p:pic>
        <p:nvPicPr>
          <p:cNvPr id="67" name="Picture 66" descr="A drawing of a white and brown jelly&#10;&#10;Description automatically generated with medium confidence">
            <a:extLst>
              <a:ext uri="{FF2B5EF4-FFF2-40B4-BE49-F238E27FC236}">
                <a16:creationId xmlns:a16="http://schemas.microsoft.com/office/drawing/2014/main" id="{022178CA-CCC2-14E5-E26D-AD72EF2B58C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118174" y="3468626"/>
            <a:ext cx="228600" cy="295233"/>
          </a:xfrm>
          <a:prstGeom prst="rect">
            <a:avLst/>
          </a:prstGeom>
        </p:spPr>
      </p:pic>
      <p:pic>
        <p:nvPicPr>
          <p:cNvPr id="82" name="Picture 81" descr="A drawing of a white and brown jelly&#10;&#10;Description automatically generated with medium confidence">
            <a:extLst>
              <a:ext uri="{FF2B5EF4-FFF2-40B4-BE49-F238E27FC236}">
                <a16:creationId xmlns:a16="http://schemas.microsoft.com/office/drawing/2014/main" id="{B59F10DF-C4EA-917F-669B-59BF65516B46}"/>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441182" y="3442090"/>
            <a:ext cx="228600" cy="295233"/>
          </a:xfrm>
          <a:prstGeom prst="rect">
            <a:avLst/>
          </a:prstGeom>
        </p:spPr>
      </p:pic>
      <p:pic>
        <p:nvPicPr>
          <p:cNvPr id="84" name="Picture 83" descr="A drawing of a white and brown jelly&#10;&#10;Description automatically generated with medium confidence">
            <a:extLst>
              <a:ext uri="{FF2B5EF4-FFF2-40B4-BE49-F238E27FC236}">
                <a16:creationId xmlns:a16="http://schemas.microsoft.com/office/drawing/2014/main" id="{6E636465-B37C-78A4-4CC2-D7F911FC2897}"/>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888775" y="3982850"/>
            <a:ext cx="228600" cy="295233"/>
          </a:xfrm>
          <a:prstGeom prst="rect">
            <a:avLst/>
          </a:prstGeom>
        </p:spPr>
      </p:pic>
      <p:pic>
        <p:nvPicPr>
          <p:cNvPr id="85" name="Picture 84" descr="A drawing of a white and brown jelly&#10;&#10;Description automatically generated with medium confidence">
            <a:extLst>
              <a:ext uri="{FF2B5EF4-FFF2-40B4-BE49-F238E27FC236}">
                <a16:creationId xmlns:a16="http://schemas.microsoft.com/office/drawing/2014/main" id="{E53C7FAC-78EF-2B35-BE4E-A9115231824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643690" y="2925889"/>
            <a:ext cx="228600" cy="295233"/>
          </a:xfrm>
          <a:prstGeom prst="rect">
            <a:avLst/>
          </a:prstGeom>
        </p:spPr>
      </p:pic>
      <p:pic>
        <p:nvPicPr>
          <p:cNvPr id="86" name="Picture 85" descr="A drawing of a white and brown jelly&#10;&#10;Description automatically generated with medium confidence">
            <a:extLst>
              <a:ext uri="{FF2B5EF4-FFF2-40B4-BE49-F238E27FC236}">
                <a16:creationId xmlns:a16="http://schemas.microsoft.com/office/drawing/2014/main" id="{70C59889-6A1D-14FA-FF93-F9E142FEBCB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10275027" y="2223197"/>
            <a:ext cx="228600" cy="295233"/>
          </a:xfrm>
          <a:prstGeom prst="rect">
            <a:avLst/>
          </a:prstGeom>
        </p:spPr>
      </p:pic>
      <p:pic>
        <p:nvPicPr>
          <p:cNvPr id="87" name="Picture 86" descr="A drawing of a white and brown jelly&#10;&#10;Description automatically generated with medium confidence">
            <a:extLst>
              <a:ext uri="{FF2B5EF4-FFF2-40B4-BE49-F238E27FC236}">
                <a16:creationId xmlns:a16="http://schemas.microsoft.com/office/drawing/2014/main" id="{779062C6-7C33-2C9C-2A50-01C2FD4A2F1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9330182" y="3325388"/>
            <a:ext cx="228600" cy="295233"/>
          </a:xfrm>
          <a:prstGeom prst="rect">
            <a:avLst/>
          </a:prstGeom>
        </p:spPr>
      </p:pic>
      <p:pic>
        <p:nvPicPr>
          <p:cNvPr id="88" name="Picture 87" descr="A drawing of a white and brown jelly&#10;&#10;Description automatically generated with medium confidence">
            <a:extLst>
              <a:ext uri="{FF2B5EF4-FFF2-40B4-BE49-F238E27FC236}">
                <a16:creationId xmlns:a16="http://schemas.microsoft.com/office/drawing/2014/main" id="{26C4FE23-FAF5-0E61-48D4-441E7BC04CE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552777" y="3357666"/>
            <a:ext cx="228600" cy="295233"/>
          </a:xfrm>
          <a:prstGeom prst="rect">
            <a:avLst/>
          </a:prstGeom>
        </p:spPr>
      </p:pic>
      <p:pic>
        <p:nvPicPr>
          <p:cNvPr id="89" name="Picture 88" descr="A drawing of a white and brown jelly&#10;&#10;Description automatically generated with medium confidence">
            <a:extLst>
              <a:ext uri="{FF2B5EF4-FFF2-40B4-BE49-F238E27FC236}">
                <a16:creationId xmlns:a16="http://schemas.microsoft.com/office/drawing/2014/main" id="{909E2DBE-F2EA-2937-1A4E-249CE262009C}"/>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173514" y="3166967"/>
            <a:ext cx="228600" cy="295233"/>
          </a:xfrm>
          <a:prstGeom prst="rect">
            <a:avLst/>
          </a:prstGeom>
        </p:spPr>
      </p:pic>
      <p:pic>
        <p:nvPicPr>
          <p:cNvPr id="90" name="Picture 89" descr="A drawing of a white and brown jelly&#10;&#10;Description automatically generated with medium confidence">
            <a:extLst>
              <a:ext uri="{FF2B5EF4-FFF2-40B4-BE49-F238E27FC236}">
                <a16:creationId xmlns:a16="http://schemas.microsoft.com/office/drawing/2014/main" id="{B1A50A3F-DBFF-E526-E6B1-44613ECB8D4A}"/>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1384948" y="4289041"/>
            <a:ext cx="228600" cy="295233"/>
          </a:xfrm>
          <a:prstGeom prst="rect">
            <a:avLst/>
          </a:prstGeom>
        </p:spPr>
      </p:pic>
      <p:pic>
        <p:nvPicPr>
          <p:cNvPr id="91" name="Picture 90" descr="A drawing of a white and brown jelly&#10;&#10;Description automatically generated with medium confidence">
            <a:extLst>
              <a:ext uri="{FF2B5EF4-FFF2-40B4-BE49-F238E27FC236}">
                <a16:creationId xmlns:a16="http://schemas.microsoft.com/office/drawing/2014/main" id="{B752D45E-E8D1-2089-4F80-0B37E40967ED}"/>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11602" y="3885752"/>
            <a:ext cx="228600" cy="295233"/>
          </a:xfrm>
          <a:prstGeom prst="rect">
            <a:avLst/>
          </a:prstGeom>
        </p:spPr>
      </p:pic>
      <p:pic>
        <p:nvPicPr>
          <p:cNvPr id="92" name="Picture 91" descr="A drawing of a white and brown jelly&#10;&#10;Description automatically generated with medium confidence">
            <a:extLst>
              <a:ext uri="{FF2B5EF4-FFF2-40B4-BE49-F238E27FC236}">
                <a16:creationId xmlns:a16="http://schemas.microsoft.com/office/drawing/2014/main" id="{A4E8FAB4-F03C-47BC-FB37-828C3DC8CC0D}"/>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9908602" y="2767200"/>
            <a:ext cx="228600" cy="295233"/>
          </a:xfrm>
          <a:prstGeom prst="rect">
            <a:avLst/>
          </a:prstGeom>
        </p:spPr>
      </p:pic>
      <p:pic>
        <p:nvPicPr>
          <p:cNvPr id="93" name="Picture 92" descr="A drawing of a white and brown jelly&#10;&#10;Description automatically generated with medium confidence">
            <a:extLst>
              <a:ext uri="{FF2B5EF4-FFF2-40B4-BE49-F238E27FC236}">
                <a16:creationId xmlns:a16="http://schemas.microsoft.com/office/drawing/2014/main" id="{D4A4E0E5-C6D4-B0F1-FE11-5B5921E35202}"/>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02546" y="3462200"/>
            <a:ext cx="228600" cy="295233"/>
          </a:xfrm>
          <a:prstGeom prst="rect">
            <a:avLst/>
          </a:prstGeom>
        </p:spPr>
      </p:pic>
      <p:pic>
        <p:nvPicPr>
          <p:cNvPr id="94" name="Picture 93" descr="A drawing of a white and brown jelly&#10;&#10;Description automatically generated with medium confidence">
            <a:extLst>
              <a:ext uri="{FF2B5EF4-FFF2-40B4-BE49-F238E27FC236}">
                <a16:creationId xmlns:a16="http://schemas.microsoft.com/office/drawing/2014/main" id="{8AEA34FB-7F9B-1449-4A57-37BE97A8C8C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125470" y="4072814"/>
            <a:ext cx="228600" cy="295233"/>
          </a:xfrm>
          <a:prstGeom prst="rect">
            <a:avLst/>
          </a:prstGeom>
        </p:spPr>
      </p:pic>
      <p:sp>
        <p:nvSpPr>
          <p:cNvPr id="95" name="TextBox 94">
            <a:extLst>
              <a:ext uri="{FF2B5EF4-FFF2-40B4-BE49-F238E27FC236}">
                <a16:creationId xmlns:a16="http://schemas.microsoft.com/office/drawing/2014/main" id="{6041428E-75A1-3EBE-DB35-AB5266993B1D}"/>
              </a:ext>
            </a:extLst>
          </p:cNvPr>
          <p:cNvSpPr txBox="1"/>
          <p:nvPr/>
        </p:nvSpPr>
        <p:spPr>
          <a:xfrm>
            <a:off x="7746965" y="6103649"/>
            <a:ext cx="2590800" cy="304800"/>
          </a:xfrm>
          <a:prstGeom prst="rect">
            <a:avLst/>
          </a:prstGeom>
          <a:solidFill>
            <a:srgbClr val="FFFFFF">
              <a:alpha val="89804"/>
            </a:srgbClr>
          </a:solidFill>
          <a:ln>
            <a:solidFill>
              <a:schemeClr val="tx1"/>
            </a:solidFill>
          </a:ln>
        </p:spPr>
        <p:txBody>
          <a:bodyPr wrap="none" rtlCol="0" anchor="ctr">
            <a:normAutofit fontScale="62500" lnSpcReduction="20000"/>
          </a:bodyPr>
          <a:lstStyle/>
          <a:p>
            <a:pPr algn="ctr"/>
            <a:r>
              <a:rPr lang="en-US" sz="2600" dirty="0">
                <a:solidFill>
                  <a:schemeClr val="tx1"/>
                </a:solidFill>
                <a:latin typeface="Avenir Next LT Pro Light" panose="020B0304020202020204" pitchFamily="34" charset="0"/>
              </a:rPr>
              <a:t>Barnacle Phenotype</a:t>
            </a:r>
          </a:p>
        </p:txBody>
      </p:sp>
    </p:spTree>
    <p:extLst>
      <p:ext uri="{BB962C8B-B14F-4D97-AF65-F5344CB8AC3E}">
        <p14:creationId xmlns:p14="http://schemas.microsoft.com/office/powerpoint/2010/main" val="393262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10" presetClass="entr" presetSubtype="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fade">
                                      <p:cBhvr>
                                        <p:cTn id="31" dur="500"/>
                                        <p:tgtEl>
                                          <p:spTgt spid="88"/>
                                        </p:tgtEl>
                                      </p:cBhvr>
                                    </p:animEffect>
                                  </p:childTnLst>
                                </p:cTn>
                              </p:par>
                              <p:par>
                                <p:cTn id="32" presetID="10"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500"/>
                                        <p:tgtEl>
                                          <p:spTgt spid="87"/>
                                        </p:tgtEl>
                                      </p:cBhvr>
                                    </p:animEffect>
                                  </p:childTnLst>
                                </p:cTn>
                              </p:par>
                              <p:par>
                                <p:cTn id="44" presetID="10" presetClass="entr" presetSubtype="0" fill="hold"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childTnLst>
                                </p:cTn>
                              </p:par>
                              <p:par>
                                <p:cTn id="47" presetID="10" presetClass="entr" presetSubtype="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500"/>
                                        <p:tgtEl>
                                          <p:spTgt spid="94"/>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par>
                                <p:cTn id="53" presetID="10" presetClass="entr" presetSubtype="0"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par>
                                <p:cTn id="56" presetID="10" presetClass="entr" presetSubtype="0"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500"/>
                                        <p:tgtEl>
                                          <p:spTgt spid="92"/>
                                        </p:tgtEl>
                                      </p:cBhvr>
                                    </p:animEffect>
                                  </p:childTnLst>
                                </p:cTn>
                              </p:par>
                              <p:par>
                                <p:cTn id="59" presetID="10"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BFDA7-8AF7-3104-C8B6-EFD7636574E6}"/>
              </a:ext>
            </a:extLst>
          </p:cNvPr>
          <p:cNvPicPr>
            <a:picLocks noChangeAspect="1"/>
          </p:cNvPicPr>
          <p:nvPr/>
        </p:nvPicPr>
        <p:blipFill>
          <a:blip r:embed="rId3"/>
          <a:stretch>
            <a:fillRect/>
          </a:stretch>
        </p:blipFill>
        <p:spPr>
          <a:xfrm>
            <a:off x="3383280" y="1257300"/>
            <a:ext cx="8458200" cy="4343400"/>
          </a:xfrm>
          <a:prstGeom prst="rect">
            <a:avLst/>
          </a:prstGeom>
        </p:spPr>
      </p:pic>
      <p:graphicFrame>
        <p:nvGraphicFramePr>
          <p:cNvPr id="32" name="Chart 31">
            <a:extLst>
              <a:ext uri="{FF2B5EF4-FFF2-40B4-BE49-F238E27FC236}">
                <a16:creationId xmlns:a16="http://schemas.microsoft.com/office/drawing/2014/main" id="{C6673752-CD6A-C6E4-8638-1D46B67A2C64}"/>
              </a:ext>
            </a:extLst>
          </p:cNvPr>
          <p:cNvGraphicFramePr>
            <a:graphicFrameLocks/>
          </p:cNvGraphicFramePr>
          <p:nvPr>
            <p:extLst>
              <p:ext uri="{D42A27DB-BD31-4B8C-83A1-F6EECF244321}">
                <p14:modId xmlns:p14="http://schemas.microsoft.com/office/powerpoint/2010/main" val="3890188556"/>
              </p:ext>
            </p:extLst>
          </p:nvPr>
        </p:nvGraphicFramePr>
        <p:xfrm>
          <a:off x="3383280" y="1257300"/>
          <a:ext cx="8458200" cy="4343400"/>
        </p:xfrm>
        <a:graphic>
          <a:graphicData uri="http://schemas.openxmlformats.org/drawingml/2006/chart">
            <c:chart xmlns:c="http://schemas.openxmlformats.org/drawingml/2006/chart" xmlns:r="http://schemas.openxmlformats.org/officeDocument/2006/relationships" r:id="rId4"/>
          </a:graphicData>
        </a:graphic>
      </p:graphicFrame>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cap="none" dirty="0">
                <a:solidFill>
                  <a:schemeClr val="tx1"/>
                </a:solidFill>
                <a:latin typeface="Century Gothic"/>
              </a:rPr>
              <a:t>Modeling Varied Reproduction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pic>
        <p:nvPicPr>
          <p:cNvPr id="10" name="Picture 9" descr="A black and white map with red squares&#10;&#10;Description automatically generated">
            <a:extLst>
              <a:ext uri="{FF2B5EF4-FFF2-40B4-BE49-F238E27FC236}">
                <a16:creationId xmlns:a16="http://schemas.microsoft.com/office/drawing/2014/main" id="{070AB40E-4C58-C111-5B70-20F34348AE27}"/>
              </a:ext>
            </a:extLst>
          </p:cNvPr>
          <p:cNvPicPr>
            <a:picLocks noChangeAspect="1"/>
          </p:cNvPicPr>
          <p:nvPr/>
        </p:nvPicPr>
        <p:blipFill>
          <a:blip r:embed="rId5"/>
          <a:stretch>
            <a:fillRect/>
          </a:stretch>
        </p:blipFill>
        <p:spPr>
          <a:xfrm>
            <a:off x="274320" y="1087120"/>
            <a:ext cx="2743200" cy="2743200"/>
          </a:xfrm>
          <a:prstGeom prst="rect">
            <a:avLst/>
          </a:prstGeom>
          <a:ln w="38100">
            <a:solidFill>
              <a:schemeClr val="accent2"/>
            </a:solidFill>
          </a:ln>
        </p:spPr>
      </p:pic>
      <p:sp>
        <p:nvSpPr>
          <p:cNvPr id="9" name="TextBox 8">
            <a:extLst>
              <a:ext uri="{FF2B5EF4-FFF2-40B4-BE49-F238E27FC236}">
                <a16:creationId xmlns:a16="http://schemas.microsoft.com/office/drawing/2014/main" id="{FA2501B5-A4B0-BA14-39E4-69700003ECBB}"/>
              </a:ext>
            </a:extLst>
          </p:cNvPr>
          <p:cNvSpPr txBox="1"/>
          <p:nvPr/>
        </p:nvSpPr>
        <p:spPr>
          <a:xfrm>
            <a:off x="350520" y="3474720"/>
            <a:ext cx="2590800" cy="304800"/>
          </a:xfrm>
          <a:prstGeom prst="rect">
            <a:avLst/>
          </a:prstGeom>
          <a:solidFill>
            <a:srgbClr val="FFFFFF">
              <a:alpha val="89804"/>
            </a:srgbClr>
          </a:solidFill>
          <a:ln>
            <a:solidFill>
              <a:schemeClr val="tx1"/>
            </a:solidFill>
          </a:ln>
        </p:spPr>
        <p:txBody>
          <a:bodyPr wrap="none" rtlCol="0">
            <a:normAutofit fontScale="62500" lnSpcReduction="20000"/>
          </a:bodyPr>
          <a:lstStyle/>
          <a:p>
            <a:pPr algn="ctr"/>
            <a:r>
              <a:rPr lang="en-US" sz="2600" dirty="0">
                <a:solidFill>
                  <a:schemeClr val="tx1"/>
                </a:solidFill>
                <a:latin typeface="Avenir Next LT Pro Light" panose="020B0304020202020204" pitchFamily="34" charset="0"/>
              </a:rPr>
              <a:t>Continuous Reproduction</a:t>
            </a:r>
          </a:p>
        </p:txBody>
      </p:sp>
      <p:pic>
        <p:nvPicPr>
          <p:cNvPr id="8" name="Picture 7" descr="A map of a large area&#10;&#10;Description automatically generated with medium confidence">
            <a:extLst>
              <a:ext uri="{FF2B5EF4-FFF2-40B4-BE49-F238E27FC236}">
                <a16:creationId xmlns:a16="http://schemas.microsoft.com/office/drawing/2014/main" id="{F74BCBE4-5F48-50A4-13B0-939F99D2990A}"/>
              </a:ext>
            </a:extLst>
          </p:cNvPr>
          <p:cNvPicPr>
            <a:picLocks noChangeAspect="1"/>
          </p:cNvPicPr>
          <p:nvPr/>
        </p:nvPicPr>
        <p:blipFill>
          <a:blip r:embed="rId6"/>
          <a:stretch>
            <a:fillRect/>
          </a:stretch>
        </p:blipFill>
        <p:spPr>
          <a:xfrm>
            <a:off x="274320" y="4005647"/>
            <a:ext cx="2743200" cy="2743200"/>
          </a:xfrm>
          <a:prstGeom prst="rect">
            <a:avLst/>
          </a:prstGeom>
          <a:ln w="38100">
            <a:solidFill>
              <a:schemeClr val="accent1"/>
            </a:solidFill>
          </a:ln>
        </p:spPr>
      </p:pic>
      <p:sp>
        <p:nvSpPr>
          <p:cNvPr id="7" name="TextBox 6">
            <a:extLst>
              <a:ext uri="{FF2B5EF4-FFF2-40B4-BE49-F238E27FC236}">
                <a16:creationId xmlns:a16="http://schemas.microsoft.com/office/drawing/2014/main" id="{EE8D514B-D848-56BA-6AF9-29881A2A94CE}"/>
              </a:ext>
            </a:extLst>
          </p:cNvPr>
          <p:cNvSpPr txBox="1"/>
          <p:nvPr/>
        </p:nvSpPr>
        <p:spPr>
          <a:xfrm>
            <a:off x="439482" y="6386934"/>
            <a:ext cx="2438400" cy="304800"/>
          </a:xfrm>
          <a:prstGeom prst="rect">
            <a:avLst/>
          </a:prstGeom>
          <a:solidFill>
            <a:srgbClr val="FFFFFF">
              <a:alpha val="89804"/>
            </a:srgbClr>
          </a:solidFill>
          <a:ln>
            <a:solidFill>
              <a:schemeClr val="tx1"/>
            </a:solidFill>
          </a:ln>
        </p:spPr>
        <p:txBody>
          <a:bodyPr wrap="none" rtlCol="0">
            <a:normAutofit fontScale="62500" lnSpcReduction="20000"/>
          </a:bodyPr>
          <a:lstStyle/>
          <a:p>
            <a:pPr algn="ctr"/>
            <a:r>
              <a:rPr lang="en-US" sz="2600" dirty="0">
                <a:solidFill>
                  <a:schemeClr val="tx1"/>
                </a:solidFill>
                <a:latin typeface="Avenir Next LT Pro Light" panose="020B0304020202020204" pitchFamily="34" charset="0"/>
              </a:rPr>
              <a:t>Seasonal Reproduction</a:t>
            </a:r>
          </a:p>
        </p:txBody>
      </p:sp>
      <p:sp>
        <p:nvSpPr>
          <p:cNvPr id="24" name="TextBox 23">
            <a:extLst>
              <a:ext uri="{FF2B5EF4-FFF2-40B4-BE49-F238E27FC236}">
                <a16:creationId xmlns:a16="http://schemas.microsoft.com/office/drawing/2014/main" id="{00DC1EB2-AC63-1D41-66B6-DFC672837D9B}"/>
              </a:ext>
            </a:extLst>
          </p:cNvPr>
          <p:cNvSpPr txBox="1"/>
          <p:nvPr/>
        </p:nvSpPr>
        <p:spPr>
          <a:xfrm>
            <a:off x="4267200" y="45720"/>
            <a:ext cx="36576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Use the model to test variation</a:t>
            </a:r>
          </a:p>
        </p:txBody>
      </p:sp>
      <p:sp>
        <p:nvSpPr>
          <p:cNvPr id="34" name="Rectangle: Rounded Corners 33">
            <a:extLst>
              <a:ext uri="{FF2B5EF4-FFF2-40B4-BE49-F238E27FC236}">
                <a16:creationId xmlns:a16="http://schemas.microsoft.com/office/drawing/2014/main" id="{5FA0EFD4-FF09-BA0A-1398-F6155310AB16}"/>
              </a:ext>
            </a:extLst>
          </p:cNvPr>
          <p:cNvSpPr/>
          <p:nvPr/>
        </p:nvSpPr>
        <p:spPr>
          <a:xfrm>
            <a:off x="4130039" y="2128874"/>
            <a:ext cx="7491347" cy="3298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03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2549-F9DF-B3C8-27DB-ADCF868A0E21}"/>
              </a:ext>
            </a:extLst>
          </p:cNvPr>
          <p:cNvSpPr txBox="1">
            <a:spLocks/>
          </p:cNvSpPr>
          <p:nvPr/>
        </p:nvSpPr>
        <p:spPr>
          <a:xfrm>
            <a:off x="274320" y="274320"/>
            <a:ext cx="11430000" cy="914400"/>
          </a:xfrm>
          <a:prstGeom prst="rect">
            <a:avLst/>
          </a:prstGeom>
        </p:spPr>
        <p:txBody>
          <a:bodyPr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Century Gothic" panose="020B0502020202020204" pitchFamily="34" charset="0"/>
              </a:rPr>
              <a:t>We’ve built the model! What’s Next?</a:t>
            </a:r>
          </a:p>
        </p:txBody>
      </p:sp>
      <p:sp>
        <p:nvSpPr>
          <p:cNvPr id="10" name="TextBox 9">
            <a:extLst>
              <a:ext uri="{FF2B5EF4-FFF2-40B4-BE49-F238E27FC236}">
                <a16:creationId xmlns:a16="http://schemas.microsoft.com/office/drawing/2014/main" id="{368592AA-86FF-5D4D-49EB-207D26C62CA5}"/>
              </a:ext>
            </a:extLst>
          </p:cNvPr>
          <p:cNvSpPr txBox="1"/>
          <p:nvPr/>
        </p:nvSpPr>
        <p:spPr>
          <a:xfrm>
            <a:off x="274320" y="1188720"/>
            <a:ext cx="4437380" cy="4735014"/>
          </a:xfrm>
          <a:prstGeom prst="rect">
            <a:avLst/>
          </a:prstGeom>
          <a:noFill/>
        </p:spPr>
        <p:txBody>
          <a:bodyPr wrap="square">
            <a:spAutoFit/>
          </a:bodyPr>
          <a:lstStyle/>
          <a:p>
            <a:pPr marL="457200" marR="0" lvl="0" indent="-457200" algn="l" defTabSz="914400" rtl="0" eaLnBrk="1" fontAlgn="auto" latinLnBrk="0" hangingPunct="1">
              <a:lnSpc>
                <a:spcPct val="114000"/>
              </a:lnSpc>
              <a:spcBef>
                <a:spcPts val="0"/>
              </a:spcBef>
              <a:spcAft>
                <a:spcPts val="1200"/>
              </a:spcAft>
              <a:buClrTx/>
              <a:buSzTx/>
              <a:buFont typeface="+mj-lt"/>
              <a:buAutoNum type="arabicPeriod"/>
              <a:tabLst/>
              <a:defRPr/>
            </a:pPr>
            <a:r>
              <a:rPr kumimoji="0" lang="en-US" sz="2400" b="1"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Use the model </a:t>
            </a:r>
            <a:r>
              <a:rPr kumimoji="0" lang="en-US" sz="2400" b="0"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to test variation</a:t>
            </a:r>
          </a:p>
          <a:p>
            <a:pPr marL="914400" lvl="1" indent="-457200">
              <a:lnSpc>
                <a:spcPct val="114000"/>
              </a:lnSpc>
              <a:spcAft>
                <a:spcPts val="1200"/>
              </a:spcAft>
              <a:buFont typeface="+mj-lt"/>
              <a:buAutoNum type="alphaLcPeriod"/>
              <a:defRPr/>
            </a:pPr>
            <a:r>
              <a:rPr lang="en-US" sz="2400" dirty="0">
                <a:solidFill>
                  <a:prstClr val="black"/>
                </a:solidFill>
                <a:latin typeface="Avenir Next LT Pro Light" panose="020B0304020202020204" pitchFamily="34" charset="0"/>
              </a:rPr>
              <a:t>Short-term: seasonal salinity and temperature</a:t>
            </a:r>
          </a:p>
          <a:p>
            <a:pPr marL="914400" lvl="1" indent="-457200">
              <a:lnSpc>
                <a:spcPct val="114000"/>
              </a:lnSpc>
              <a:spcAft>
                <a:spcPts val="1200"/>
              </a:spcAft>
              <a:buFont typeface="+mj-lt"/>
              <a:buAutoNum type="alphaLcPeriod"/>
              <a:defRPr/>
            </a:pPr>
            <a:r>
              <a:rPr kumimoji="0" lang="en-US" sz="2400" b="0"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Long-term: increasing temperature according to climate models</a:t>
            </a:r>
          </a:p>
          <a:p>
            <a:pPr marL="457200" marR="0" lvl="0" indent="-457200" algn="l" defTabSz="914400" rtl="0" eaLnBrk="1" fontAlgn="auto" latinLnBrk="0" hangingPunct="1">
              <a:lnSpc>
                <a:spcPct val="114000"/>
              </a:lnSpc>
              <a:spcBef>
                <a:spcPts val="0"/>
              </a:spcBef>
              <a:spcAft>
                <a:spcPts val="1200"/>
              </a:spcAft>
              <a:buClrTx/>
              <a:buSzTx/>
              <a:buFont typeface="+mj-lt"/>
              <a:buAutoNum type="arabicPeriod"/>
              <a:tabLst/>
              <a:defRPr/>
            </a:pPr>
            <a:r>
              <a:rPr kumimoji="0" lang="en-US" sz="2400" b="1"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Examine how populations adapt</a:t>
            </a:r>
            <a:r>
              <a:rPr kumimoji="0" lang="en-US" sz="2400" b="0"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 to changing environments</a:t>
            </a:r>
          </a:p>
        </p:txBody>
      </p:sp>
      <p:grpSp>
        <p:nvGrpSpPr>
          <p:cNvPr id="9" name="Group 8">
            <a:extLst>
              <a:ext uri="{FF2B5EF4-FFF2-40B4-BE49-F238E27FC236}">
                <a16:creationId xmlns:a16="http://schemas.microsoft.com/office/drawing/2014/main" id="{AFF586F6-3B68-D884-7738-17BC659C9995}"/>
              </a:ext>
            </a:extLst>
          </p:cNvPr>
          <p:cNvGrpSpPr/>
          <p:nvPr/>
        </p:nvGrpSpPr>
        <p:grpSpPr>
          <a:xfrm>
            <a:off x="5064254" y="1294159"/>
            <a:ext cx="6853426" cy="4269682"/>
            <a:chOff x="5064254" y="2313998"/>
            <a:chExt cx="6853426" cy="4269682"/>
          </a:xfrm>
        </p:grpSpPr>
        <p:pic>
          <p:nvPicPr>
            <p:cNvPr id="23" name="Picture 22">
              <a:extLst>
                <a:ext uri="{FF2B5EF4-FFF2-40B4-BE49-F238E27FC236}">
                  <a16:creationId xmlns:a16="http://schemas.microsoft.com/office/drawing/2014/main" id="{05D7876B-3678-7D90-E8C3-05BFE0959F70}"/>
                </a:ext>
              </a:extLst>
            </p:cNvPr>
            <p:cNvPicPr>
              <a:picLocks noChangeAspect="1"/>
            </p:cNvPicPr>
            <p:nvPr/>
          </p:nvPicPr>
          <p:blipFill>
            <a:blip r:embed="rId3"/>
            <a:stretch>
              <a:fillRect/>
            </a:stretch>
          </p:blipFill>
          <p:spPr>
            <a:xfrm>
              <a:off x="5064254" y="2736949"/>
              <a:ext cx="3200400" cy="3200400"/>
            </a:xfrm>
            <a:prstGeom prst="rect">
              <a:avLst/>
            </a:prstGeom>
          </p:spPr>
        </p:pic>
        <p:pic>
          <p:nvPicPr>
            <p:cNvPr id="24" name="Picture 23" descr="A red and white map&#10;&#10;Description automatically generated">
              <a:extLst>
                <a:ext uri="{FF2B5EF4-FFF2-40B4-BE49-F238E27FC236}">
                  <a16:creationId xmlns:a16="http://schemas.microsoft.com/office/drawing/2014/main" id="{47384FF6-40DA-0362-3783-FF859F793692}"/>
                </a:ext>
              </a:extLst>
            </p:cNvPr>
            <p:cNvPicPr>
              <a:picLocks noChangeAspect="1"/>
            </p:cNvPicPr>
            <p:nvPr/>
          </p:nvPicPr>
          <p:blipFill>
            <a:blip r:embed="rId4"/>
            <a:stretch>
              <a:fillRect/>
            </a:stretch>
          </p:blipFill>
          <p:spPr>
            <a:xfrm>
              <a:off x="8717280" y="2736949"/>
              <a:ext cx="3200400" cy="3200400"/>
            </a:xfrm>
            <a:prstGeom prst="rect">
              <a:avLst/>
            </a:prstGeom>
          </p:spPr>
        </p:pic>
        <p:sp>
          <p:nvSpPr>
            <p:cNvPr id="27" name="TextBox 26">
              <a:extLst>
                <a:ext uri="{FF2B5EF4-FFF2-40B4-BE49-F238E27FC236}">
                  <a16:creationId xmlns:a16="http://schemas.microsoft.com/office/drawing/2014/main" id="{9A87D876-5E79-01DE-93E8-5057D769A9A1}"/>
                </a:ext>
              </a:extLst>
            </p:cNvPr>
            <p:cNvSpPr txBox="1"/>
            <p:nvPr/>
          </p:nvSpPr>
          <p:spPr>
            <a:xfrm>
              <a:off x="5483352" y="5937349"/>
              <a:ext cx="5977128" cy="646331"/>
            </a:xfrm>
            <a:prstGeom prst="rect">
              <a:avLst/>
            </a:prstGeom>
            <a:noFill/>
          </p:spPr>
          <p:txBody>
            <a:bodyPr wrap="square">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1800" dirty="0">
                  <a:solidFill>
                    <a:schemeClr val="tx1">
                      <a:lumMod val="50000"/>
                      <a:lumOff val="50000"/>
                    </a:schemeClr>
                  </a:solidFill>
                  <a:latin typeface="Avenir Next LT Pro Light"/>
                  <a:cs typeface="Arial" panose="020B0604020202020204" pitchFamily="34" charset="0"/>
                </a:rPr>
                <a:t>(Conroy et al., 2020) &amp; </a:t>
              </a:r>
              <a:br>
                <a:rPr lang="en-US" sz="1800" dirty="0">
                  <a:solidFill>
                    <a:schemeClr val="tx1">
                      <a:lumMod val="50000"/>
                      <a:lumOff val="50000"/>
                    </a:schemeClr>
                  </a:solidFill>
                  <a:latin typeface="Avenir Next LT Pro Light"/>
                  <a:cs typeface="Arial" panose="020B0604020202020204" pitchFamily="34" charset="0"/>
                </a:rPr>
              </a:br>
              <a:r>
                <a:rPr lang="en-US" sz="1800" dirty="0">
                  <a:solidFill>
                    <a:schemeClr val="tx1">
                      <a:lumMod val="50000"/>
                      <a:lumOff val="50000"/>
                    </a:schemeClr>
                  </a:solidFill>
                  <a:latin typeface="Avenir Next LT Pro Light"/>
                  <a:cs typeface="Arial" panose="020B0604020202020204" pitchFamily="34" charset="0"/>
                </a:rPr>
                <a:t>(Marin </a:t>
              </a:r>
              <a:r>
                <a:rPr lang="en-US" sz="1800" dirty="0" err="1">
                  <a:solidFill>
                    <a:schemeClr val="tx1">
                      <a:lumMod val="50000"/>
                      <a:lumOff val="50000"/>
                    </a:schemeClr>
                  </a:solidFill>
                  <a:latin typeface="Avenir Next LT Pro Light"/>
                  <a:cs typeface="Arial" panose="020B0604020202020204" pitchFamily="34" charset="0"/>
                </a:rPr>
                <a:t>Jarrin</a:t>
              </a:r>
              <a:r>
                <a:rPr lang="en-US" sz="1800" dirty="0">
                  <a:solidFill>
                    <a:schemeClr val="tx1">
                      <a:lumMod val="50000"/>
                      <a:lumOff val="50000"/>
                    </a:schemeClr>
                  </a:solidFill>
                  <a:latin typeface="Avenir Next LT Pro Light"/>
                  <a:cs typeface="Arial" panose="020B0604020202020204" pitchFamily="34" charset="0"/>
                </a:rPr>
                <a:t> et al., 2022)</a:t>
              </a:r>
            </a:p>
          </p:txBody>
        </p:sp>
        <p:sp>
          <p:nvSpPr>
            <p:cNvPr id="6" name="TextBox 5">
              <a:extLst>
                <a:ext uri="{FF2B5EF4-FFF2-40B4-BE49-F238E27FC236}">
                  <a16:creationId xmlns:a16="http://schemas.microsoft.com/office/drawing/2014/main" id="{BDFFCD6E-FAB5-A0EC-430C-C490FFE67894}"/>
                </a:ext>
              </a:extLst>
            </p:cNvPr>
            <p:cNvSpPr txBox="1"/>
            <p:nvPr/>
          </p:nvSpPr>
          <p:spPr>
            <a:xfrm>
              <a:off x="5064254" y="2336839"/>
              <a:ext cx="3200400" cy="400110"/>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2000" dirty="0">
                  <a:latin typeface="Avenir Next LT Pro Light"/>
                  <a:cs typeface="Arial" panose="020B0604020202020204" pitchFamily="34" charset="0"/>
                </a:rPr>
                <a:t>Winter Salinity &amp; Temp</a:t>
              </a:r>
              <a:endParaRPr lang="en-US" dirty="0">
                <a:latin typeface="Avenir Next LT Pro Light"/>
                <a:cs typeface="Arial" panose="020B0604020202020204" pitchFamily="34" charset="0"/>
              </a:endParaRPr>
            </a:p>
          </p:txBody>
        </p:sp>
        <p:sp>
          <p:nvSpPr>
            <p:cNvPr id="7" name="TextBox 6">
              <a:extLst>
                <a:ext uri="{FF2B5EF4-FFF2-40B4-BE49-F238E27FC236}">
                  <a16:creationId xmlns:a16="http://schemas.microsoft.com/office/drawing/2014/main" id="{510DDA09-912E-B1E8-8DC6-EC6F5A8BD5AE}"/>
                </a:ext>
              </a:extLst>
            </p:cNvPr>
            <p:cNvSpPr txBox="1"/>
            <p:nvPr/>
          </p:nvSpPr>
          <p:spPr>
            <a:xfrm>
              <a:off x="8717280" y="2313998"/>
              <a:ext cx="3200400" cy="400110"/>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2000" dirty="0">
                  <a:latin typeface="Avenir Next LT Pro Light"/>
                  <a:cs typeface="Arial" panose="020B0604020202020204" pitchFamily="34" charset="0"/>
                </a:rPr>
                <a:t>Summer Salinity &amp; Temp</a:t>
              </a:r>
              <a:endParaRPr lang="en-US" dirty="0">
                <a:latin typeface="Avenir Next LT Pro Light"/>
                <a:cs typeface="Arial" panose="020B0604020202020204" pitchFamily="34" charset="0"/>
              </a:endParaRPr>
            </a:p>
          </p:txBody>
        </p:sp>
      </p:grpSp>
    </p:spTree>
    <p:extLst>
      <p:ext uri="{BB962C8B-B14F-4D97-AF65-F5344CB8AC3E}">
        <p14:creationId xmlns:p14="http://schemas.microsoft.com/office/powerpoint/2010/main" val="391583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1B7308F-962A-848D-B036-9BFF022F0986}"/>
              </a:ext>
            </a:extLst>
          </p:cNvPr>
          <p:cNvSpPr txBox="1">
            <a:spLocks/>
          </p:cNvSpPr>
          <p:nvPr/>
        </p:nvSpPr>
        <p:spPr>
          <a:xfrm>
            <a:off x="384048" y="274320"/>
            <a:ext cx="9712452" cy="914400"/>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Acknowledgements and References</a:t>
            </a:r>
          </a:p>
        </p:txBody>
      </p:sp>
      <p:sp>
        <p:nvSpPr>
          <p:cNvPr id="7" name="Content Placeholder 7">
            <a:extLst>
              <a:ext uri="{FF2B5EF4-FFF2-40B4-BE49-F238E27FC236}">
                <a16:creationId xmlns:a16="http://schemas.microsoft.com/office/drawing/2014/main" id="{5AA8B723-4017-7CC9-80E1-5F987A4911D1}"/>
              </a:ext>
            </a:extLst>
          </p:cNvPr>
          <p:cNvSpPr txBox="1">
            <a:spLocks/>
          </p:cNvSpPr>
          <p:nvPr/>
        </p:nvSpPr>
        <p:spPr>
          <a:xfrm>
            <a:off x="6061290" y="1066795"/>
            <a:ext cx="4035210" cy="4292605"/>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6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Clr>
                <a:srgbClr val="000000"/>
              </a:buClr>
              <a:buSzPts val="1800"/>
              <a:buFont typeface="Arial"/>
              <a:buNone/>
            </a:pPr>
            <a:r>
              <a:rPr lang="en-US" sz="1750" dirty="0">
                <a:solidFill>
                  <a:prstClr val="black">
                    <a:lumMod val="75000"/>
                    <a:lumOff val="25000"/>
                  </a:prstClr>
                </a:solidFill>
                <a:latin typeface="Avenir Next LT Pro Light"/>
                <a:ea typeface="Arial"/>
                <a:cs typeface="Arial"/>
                <a:sym typeface="Arial"/>
              </a:rPr>
              <a:t>Thank you to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The entirety of the Kern Ralph Co-Lab for being a wonderful group to collaborate and research with.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Erin </a:t>
            </a:r>
            <a:r>
              <a:rPr lang="en-US" sz="1750" dirty="0" err="1">
                <a:solidFill>
                  <a:prstClr val="black">
                    <a:lumMod val="75000"/>
                    <a:lumOff val="25000"/>
                  </a:prstClr>
                </a:solidFill>
                <a:latin typeface="Avenir Next LT Pro Light"/>
                <a:ea typeface="Arial"/>
                <a:cs typeface="Arial"/>
                <a:sym typeface="Arial"/>
              </a:rPr>
              <a:t>Jezuit</a:t>
            </a:r>
            <a:r>
              <a:rPr lang="en-US" sz="1750" dirty="0">
                <a:solidFill>
                  <a:prstClr val="black">
                    <a:lumMod val="75000"/>
                    <a:lumOff val="25000"/>
                  </a:prstClr>
                </a:solidFill>
                <a:latin typeface="Avenir Next LT Pro Light"/>
                <a:ea typeface="Arial"/>
                <a:cs typeface="Arial"/>
                <a:sym typeface="Arial"/>
              </a:rPr>
              <a:t> at OIMB for your help sampling, photographing, and analyzing </a:t>
            </a:r>
            <a:r>
              <a:rPr lang="en-US" sz="1750" i="1" dirty="0">
                <a:solidFill>
                  <a:prstClr val="black">
                    <a:lumMod val="75000"/>
                    <a:lumOff val="25000"/>
                  </a:prstClr>
                </a:solidFill>
                <a:latin typeface="Avenir Next LT Pro Light"/>
                <a:ea typeface="Arial"/>
                <a:cs typeface="Arial"/>
                <a:sym typeface="Arial"/>
              </a:rPr>
              <a:t>B. glandula</a:t>
            </a:r>
            <a:r>
              <a:rPr lang="en-US" sz="1750" dirty="0">
                <a:solidFill>
                  <a:prstClr val="black">
                    <a:lumMod val="75000"/>
                    <a:lumOff val="25000"/>
                  </a:prstClr>
                </a:solidFill>
                <a:latin typeface="Avenir Next LT Pro Light"/>
                <a:ea typeface="Arial"/>
                <a:cs typeface="Arial"/>
                <a:sym typeface="Arial"/>
              </a:rPr>
              <a:t> samples.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Ben Haller and Philipp Messer for the development </a:t>
            </a:r>
            <a:r>
              <a:rPr lang="en-US" sz="1750" dirty="0">
                <a:solidFill>
                  <a:prstClr val="black">
                    <a:lumMod val="75000"/>
                    <a:lumOff val="25000"/>
                  </a:prstClr>
                </a:solidFill>
                <a:latin typeface="Avenir Next LT Pro Light"/>
              </a:rPr>
              <a:t>of </a:t>
            </a:r>
            <a:r>
              <a:rPr lang="en-US" sz="1750" dirty="0" err="1">
                <a:solidFill>
                  <a:prstClr val="black">
                    <a:lumMod val="75000"/>
                    <a:lumOff val="25000"/>
                  </a:prstClr>
                </a:solidFill>
                <a:latin typeface="Avenir Next LT Pro Light"/>
              </a:rPr>
              <a:t>SLiM</a:t>
            </a:r>
            <a:r>
              <a:rPr lang="en-US" sz="1750" dirty="0">
                <a:solidFill>
                  <a:prstClr val="black">
                    <a:lumMod val="75000"/>
                    <a:lumOff val="25000"/>
                  </a:prstClr>
                </a:solidFill>
                <a:latin typeface="Avenir Next LT Pro Light"/>
              </a:rPr>
              <a:t>: An Evolutionary Simulation Framework.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The University of Oregon Summer Program for Undergraduate Research and the Mary G. Alden Fellowship for the opportunity to pursue summer research.</a:t>
            </a:r>
          </a:p>
        </p:txBody>
      </p:sp>
      <p:sp>
        <p:nvSpPr>
          <p:cNvPr id="8" name="Content Placeholder 7">
            <a:extLst>
              <a:ext uri="{FF2B5EF4-FFF2-40B4-BE49-F238E27FC236}">
                <a16:creationId xmlns:a16="http://schemas.microsoft.com/office/drawing/2014/main" id="{F8D37F17-398F-4AAC-D057-F6A30BAE3BBE}"/>
              </a:ext>
            </a:extLst>
          </p:cNvPr>
          <p:cNvSpPr txBox="1">
            <a:spLocks/>
          </p:cNvSpPr>
          <p:nvPr/>
        </p:nvSpPr>
        <p:spPr>
          <a:xfrm>
            <a:off x="384048" y="5486400"/>
            <a:ext cx="11430000" cy="1371600"/>
          </a:xfrm>
          <a:prstGeom prst="rect">
            <a:avLst/>
          </a:prstGeom>
          <a:noFill/>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6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300"/>
              </a:spcBef>
              <a:buNone/>
            </a:pPr>
            <a:r>
              <a:rPr lang="en-US" sz="1000" dirty="0">
                <a:effectLst/>
              </a:rPr>
              <a:t>Berger, M. S. (2009). Reproduction of the Intertidal Barnacle Balanus Glandula Along an Estuarine Gradient. </a:t>
            </a:r>
            <a:r>
              <a:rPr lang="en-US" sz="1000" i="1" dirty="0">
                <a:effectLst/>
              </a:rPr>
              <a:t>Marine Ecology</a:t>
            </a:r>
            <a:r>
              <a:rPr lang="en-US" sz="1000" dirty="0">
                <a:effectLst/>
              </a:rPr>
              <a:t>, </a:t>
            </a:r>
            <a:r>
              <a:rPr lang="en-US" sz="1000" i="1" dirty="0">
                <a:effectLst/>
              </a:rPr>
              <a:t>30</a:t>
            </a:r>
            <a:r>
              <a:rPr lang="en-US" sz="1000" dirty="0">
                <a:effectLst/>
              </a:rPr>
              <a:t>(3), 346–353. </a:t>
            </a:r>
            <a:r>
              <a:rPr lang="en-US" sz="1000" dirty="0">
                <a:effectLst/>
                <a:hlinkClick r:id="rId3"/>
              </a:rPr>
              <a:t>https://doi.org/10.1111/j.1439-0485.2009.00280.x</a:t>
            </a:r>
            <a:endParaRPr lang="en-US" sz="1000" dirty="0">
              <a:effectLst/>
            </a:endParaRPr>
          </a:p>
          <a:p>
            <a:pPr marL="0" indent="0">
              <a:lnSpc>
                <a:spcPct val="120000"/>
              </a:lnSpc>
              <a:spcBef>
                <a:spcPts val="300"/>
              </a:spcBef>
              <a:buNone/>
            </a:pPr>
            <a:r>
              <a:rPr lang="en-US" sz="1000" dirty="0">
                <a:effectLst/>
              </a:rPr>
              <a:t>Berger, M. S., Darrah, A. J., &amp; </a:t>
            </a:r>
            <a:r>
              <a:rPr lang="en-US" sz="1000" dirty="0" err="1">
                <a:effectLst/>
              </a:rPr>
              <a:t>Emlet</a:t>
            </a:r>
            <a:r>
              <a:rPr lang="en-US" sz="1000" dirty="0">
                <a:effectLst/>
              </a:rPr>
              <a:t>, R. B. (2006). Spatial and temporal variability of early post-settlement survivorship and growth in the barnacle Balanus glandula along an estuarine gradient—ScienceDirect. </a:t>
            </a:r>
            <a:r>
              <a:rPr lang="en-US" sz="1000" i="1" dirty="0">
                <a:effectLst/>
              </a:rPr>
              <a:t>Journal of Experimental Marine Biology and Ecology</a:t>
            </a:r>
            <a:r>
              <a:rPr lang="en-US" sz="1000" dirty="0">
                <a:effectLst/>
              </a:rPr>
              <a:t>, </a:t>
            </a:r>
            <a:r>
              <a:rPr lang="en-US" sz="1000" i="1" dirty="0">
                <a:effectLst/>
              </a:rPr>
              <a:t>336</a:t>
            </a:r>
            <a:r>
              <a:rPr lang="en-US" sz="1000" dirty="0">
                <a:effectLst/>
              </a:rPr>
              <a:t>(1), 74–87.</a:t>
            </a:r>
          </a:p>
          <a:p>
            <a:pPr marL="0" indent="0">
              <a:lnSpc>
                <a:spcPct val="120000"/>
              </a:lnSpc>
              <a:spcBef>
                <a:spcPts val="300"/>
              </a:spcBef>
              <a:buNone/>
            </a:pPr>
            <a:r>
              <a:rPr lang="en-US" sz="1000" dirty="0">
                <a:effectLst/>
              </a:rPr>
              <a:t>Conroy, T., Sutherland, D. A., &amp; Ralston, D. K. (2020). Estuarine Exchange Flow Variability in a Seasonal, Segmented Estuary. </a:t>
            </a:r>
            <a:r>
              <a:rPr lang="en-US" sz="1000" i="1" dirty="0">
                <a:effectLst/>
              </a:rPr>
              <a:t>Journal of Physical Oceanography, 50(3), 595-613</a:t>
            </a:r>
            <a:r>
              <a:rPr lang="en-US" sz="1000" dirty="0">
                <a:effectLst/>
              </a:rPr>
              <a:t>, </a:t>
            </a:r>
            <a:r>
              <a:rPr lang="en-US" sz="1000" i="1" dirty="0">
                <a:effectLst/>
              </a:rPr>
              <a:t>50</a:t>
            </a:r>
            <a:r>
              <a:rPr lang="en-US" sz="1000" dirty="0">
                <a:effectLst/>
              </a:rPr>
              <a:t>(3), 595–613.</a:t>
            </a:r>
          </a:p>
          <a:p>
            <a:pPr marL="0" indent="0">
              <a:lnSpc>
                <a:spcPct val="120000"/>
              </a:lnSpc>
              <a:spcBef>
                <a:spcPts val="300"/>
              </a:spcBef>
              <a:buNone/>
            </a:pPr>
            <a:r>
              <a:rPr lang="en-US" sz="1000" dirty="0">
                <a:effectLst/>
              </a:rPr>
              <a:t>Haller, B. C., &amp; Messer, P. W. (2023). </a:t>
            </a:r>
            <a:r>
              <a:rPr lang="en-US" sz="1000" dirty="0" err="1">
                <a:effectLst/>
              </a:rPr>
              <a:t>SLiM</a:t>
            </a:r>
            <a:r>
              <a:rPr lang="en-US" sz="1000" dirty="0">
                <a:effectLst/>
              </a:rPr>
              <a:t> 4: Multispecies Eco-Evolutionary Modeling. </a:t>
            </a:r>
            <a:r>
              <a:rPr lang="en-US" sz="1000" i="1" dirty="0">
                <a:effectLst/>
              </a:rPr>
              <a:t>The American Naturalist</a:t>
            </a:r>
            <a:r>
              <a:rPr lang="en-US" sz="1000" dirty="0">
                <a:effectLst/>
              </a:rPr>
              <a:t>, </a:t>
            </a:r>
            <a:r>
              <a:rPr lang="en-US" sz="1000" i="1" dirty="0">
                <a:effectLst/>
              </a:rPr>
              <a:t>201</a:t>
            </a:r>
            <a:r>
              <a:rPr lang="en-US" sz="1000" dirty="0">
                <a:effectLst/>
              </a:rPr>
              <a:t>(5), E127–E139. </a:t>
            </a:r>
            <a:r>
              <a:rPr lang="en-US" sz="1000" dirty="0">
                <a:effectLst/>
                <a:hlinkClick r:id="rId4"/>
              </a:rPr>
              <a:t>https://doi.org/10.1086/723601</a:t>
            </a:r>
            <a:endParaRPr lang="en-US" sz="1000" dirty="0">
              <a:effectLst/>
            </a:endParaRPr>
          </a:p>
          <a:p>
            <a:pPr marL="0" indent="0">
              <a:lnSpc>
                <a:spcPct val="120000"/>
              </a:lnSpc>
              <a:spcBef>
                <a:spcPts val="300"/>
              </a:spcBef>
              <a:buNone/>
            </a:pPr>
            <a:r>
              <a:rPr lang="en-US" sz="1000" dirty="0">
                <a:effectLst/>
              </a:rPr>
              <a:t>Hiebert, T. C., &amp; Jarvis, M. (2015). Balanus glandula. In </a:t>
            </a:r>
            <a:r>
              <a:rPr lang="en-US" sz="1000" i="1" dirty="0">
                <a:effectLst/>
              </a:rPr>
              <a:t>Oregon Estuarine Invertebrates: </a:t>
            </a:r>
            <a:r>
              <a:rPr lang="en-US" sz="1000" i="1" dirty="0" err="1">
                <a:effectLst/>
              </a:rPr>
              <a:t>Rudys</a:t>
            </a:r>
            <a:r>
              <a:rPr lang="en-US" sz="1000" i="1" dirty="0">
                <a:effectLst/>
              </a:rPr>
              <a:t>’ Guide to Common Species</a:t>
            </a:r>
            <a:r>
              <a:rPr lang="en-US" sz="1000" dirty="0">
                <a:effectLst/>
              </a:rPr>
              <a:t> (3rd ed., pp. 574–580). University of Oregon Libraries and Oregon Institute of Marine Biology.</a:t>
            </a:r>
          </a:p>
          <a:p>
            <a:pPr marL="0" indent="0">
              <a:lnSpc>
                <a:spcPct val="120000"/>
              </a:lnSpc>
              <a:spcBef>
                <a:spcPts val="300"/>
              </a:spcBef>
              <a:buNone/>
            </a:pPr>
            <a:r>
              <a:rPr lang="en-US" sz="1000" dirty="0">
                <a:effectLst/>
              </a:rPr>
              <a:t>Marin </a:t>
            </a:r>
            <a:r>
              <a:rPr lang="en-US" sz="1000" dirty="0" err="1">
                <a:effectLst/>
              </a:rPr>
              <a:t>Jarrin</a:t>
            </a:r>
            <a:r>
              <a:rPr lang="en-US" sz="1000" dirty="0">
                <a:effectLst/>
              </a:rPr>
              <a:t>, M. J., &amp; Sutherland, D. A. (2022). Wind Effects on the Circulation of a Geometrically-Complex Small Estuary. </a:t>
            </a:r>
            <a:r>
              <a:rPr lang="en-US" sz="1000" i="1" dirty="0">
                <a:effectLst/>
              </a:rPr>
              <a:t>Estuarine, Coastal and Shelf Science</a:t>
            </a:r>
            <a:r>
              <a:rPr lang="en-US" sz="1000" dirty="0">
                <a:effectLst/>
              </a:rPr>
              <a:t>, </a:t>
            </a:r>
            <a:r>
              <a:rPr lang="en-US" sz="1000" i="1" dirty="0">
                <a:effectLst/>
              </a:rPr>
              <a:t>278</a:t>
            </a:r>
            <a:r>
              <a:rPr lang="en-US" sz="1000" dirty="0">
                <a:effectLst/>
              </a:rPr>
              <a:t>, 108092. </a:t>
            </a:r>
            <a:r>
              <a:rPr lang="en-US" sz="1000" dirty="0">
                <a:effectLst/>
                <a:hlinkClick r:id="rId5"/>
              </a:rPr>
              <a:t>https://doi.org/10.1016/j.ecss.2022.108092</a:t>
            </a:r>
            <a:endParaRPr lang="en-US" sz="1000" dirty="0">
              <a:effectLst/>
            </a:endParaRPr>
          </a:p>
          <a:p>
            <a:pPr marL="0" indent="0">
              <a:lnSpc>
                <a:spcPct val="120000"/>
              </a:lnSpc>
              <a:spcBef>
                <a:spcPts val="300"/>
              </a:spcBef>
              <a:buNone/>
            </a:pPr>
            <a:r>
              <a:rPr lang="en-US" sz="1000" dirty="0">
                <a:effectLst/>
              </a:rPr>
              <a:t>Matz, M. V., </a:t>
            </a:r>
            <a:r>
              <a:rPr lang="en-US" sz="1000" dirty="0" err="1">
                <a:effectLst/>
              </a:rPr>
              <a:t>Treml</a:t>
            </a:r>
            <a:r>
              <a:rPr lang="en-US" sz="1000" dirty="0">
                <a:effectLst/>
              </a:rPr>
              <a:t>, E. A., &amp; Haller, B. C. (2020). Estimating the potential for coral adaptation to global warming across the Indo-West Pacific. </a:t>
            </a:r>
            <a:r>
              <a:rPr lang="en-US" sz="1000" i="1" dirty="0">
                <a:effectLst/>
              </a:rPr>
              <a:t>Global Change Biology</a:t>
            </a:r>
            <a:r>
              <a:rPr lang="en-US" sz="1000" dirty="0">
                <a:effectLst/>
              </a:rPr>
              <a:t>, </a:t>
            </a:r>
            <a:r>
              <a:rPr lang="en-US" sz="1000" i="1" dirty="0">
                <a:effectLst/>
              </a:rPr>
              <a:t>26</a:t>
            </a:r>
            <a:r>
              <a:rPr lang="en-US" sz="1000" dirty="0">
                <a:effectLst/>
              </a:rPr>
              <a:t>(6), 3473–3481. </a:t>
            </a:r>
            <a:r>
              <a:rPr lang="en-US" sz="1000" dirty="0">
                <a:effectLst/>
                <a:hlinkClick r:id="rId6"/>
              </a:rPr>
              <a:t>https://doi.org/10.1111/gcb.15060</a:t>
            </a:r>
            <a:endParaRPr lang="en-US" sz="1000" dirty="0">
              <a:effectLst/>
            </a:endParaRPr>
          </a:p>
          <a:p>
            <a:pPr marL="0" indent="0">
              <a:lnSpc>
                <a:spcPct val="120000"/>
              </a:lnSpc>
              <a:spcBef>
                <a:spcPts val="300"/>
              </a:spcBef>
              <a:buNone/>
            </a:pPr>
            <a:r>
              <a:rPr lang="en-US" sz="1000" dirty="0">
                <a:effectLst/>
              </a:rPr>
              <a:t>Suárez-Morales, E. (2015). Chapter 29—Class </a:t>
            </a:r>
            <a:r>
              <a:rPr lang="en-US" sz="1000" dirty="0" err="1">
                <a:effectLst/>
              </a:rPr>
              <a:t>Maxillopoda</a:t>
            </a:r>
            <a:r>
              <a:rPr lang="en-US" sz="1000" dirty="0">
                <a:effectLst/>
              </a:rPr>
              <a:t>. In J. H. Thorp &amp; D. C. Rogers (Eds.), </a:t>
            </a:r>
            <a:r>
              <a:rPr lang="en-US" sz="1000" i="1" dirty="0">
                <a:effectLst/>
              </a:rPr>
              <a:t>Thorp and </a:t>
            </a:r>
            <a:r>
              <a:rPr lang="en-US" sz="1000" i="1" dirty="0" err="1">
                <a:effectLst/>
              </a:rPr>
              <a:t>Covich’s</a:t>
            </a:r>
            <a:r>
              <a:rPr lang="en-US" sz="1000" i="1" dirty="0">
                <a:effectLst/>
              </a:rPr>
              <a:t> Freshwater Invertebrates (Fourth Edition)</a:t>
            </a:r>
            <a:r>
              <a:rPr lang="en-US" sz="1000" dirty="0">
                <a:effectLst/>
              </a:rPr>
              <a:t> (pp. 709–755). Academic Press. </a:t>
            </a:r>
            <a:r>
              <a:rPr lang="en-US" sz="1000" dirty="0">
                <a:effectLst/>
                <a:hlinkClick r:id="rId7"/>
              </a:rPr>
              <a:t>https://doi.org/10.1016/B978-0-12-385026-3.00029-2</a:t>
            </a:r>
            <a:endParaRPr lang="en-US" sz="1000" dirty="0">
              <a:effectLst/>
            </a:endParaRPr>
          </a:p>
        </p:txBody>
      </p:sp>
      <p:cxnSp>
        <p:nvCxnSpPr>
          <p:cNvPr id="9" name="Straight Connector 8">
            <a:extLst>
              <a:ext uri="{FF2B5EF4-FFF2-40B4-BE49-F238E27FC236}">
                <a16:creationId xmlns:a16="http://schemas.microsoft.com/office/drawing/2014/main" id="{B707CE38-1DD2-F445-BE26-78A8CB1AC6DA}"/>
              </a:ext>
            </a:extLst>
          </p:cNvPr>
          <p:cNvCxnSpPr>
            <a:cxnSpLocks/>
          </p:cNvCxnSpPr>
          <p:nvPr/>
        </p:nvCxnSpPr>
        <p:spPr>
          <a:xfrm>
            <a:off x="0" y="5486400"/>
            <a:ext cx="12192000" cy="0"/>
          </a:xfrm>
          <a:prstGeom prst="line">
            <a:avLst/>
          </a:prstGeom>
          <a:noFill/>
          <a:ln w="6350" cap="flat" cmpd="sng" algn="ctr">
            <a:solidFill>
              <a:sysClr val="windowText" lastClr="000000"/>
            </a:solidFill>
            <a:prstDash val="solid"/>
            <a:miter lim="800000"/>
          </a:ln>
          <a:effectLst/>
        </p:spPr>
      </p:cxnSp>
      <p:pic>
        <p:nvPicPr>
          <p:cNvPr id="3" name="Picture 2" descr="A group of people sitting on steps&#10;&#10;Description automatically generated">
            <a:extLst>
              <a:ext uri="{FF2B5EF4-FFF2-40B4-BE49-F238E27FC236}">
                <a16:creationId xmlns:a16="http://schemas.microsoft.com/office/drawing/2014/main" id="{EE436DA8-EFBB-5D75-498C-B5D4A21D13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048" y="1384297"/>
            <a:ext cx="5434242" cy="3657600"/>
          </a:xfrm>
          <a:prstGeom prst="rect">
            <a:avLst/>
          </a:prstGeom>
        </p:spPr>
      </p:pic>
      <p:pic>
        <p:nvPicPr>
          <p:cNvPr id="4" name="Picture 3" descr="A colorful rectangular shapes in a black frame&#10;&#10;Description automatically generated">
            <a:extLst>
              <a:ext uri="{FF2B5EF4-FFF2-40B4-BE49-F238E27FC236}">
                <a16:creationId xmlns:a16="http://schemas.microsoft.com/office/drawing/2014/main" id="{0D5B6599-B616-6161-4BE2-82677E02D8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28571" y="3959860"/>
            <a:ext cx="1371600" cy="1371600"/>
          </a:xfrm>
          <a:prstGeom prst="rect">
            <a:avLst/>
          </a:prstGeom>
        </p:spPr>
      </p:pic>
      <p:pic>
        <p:nvPicPr>
          <p:cNvPr id="12" name="Picture 11" descr="A logo with mountains and text&#10;&#10;Description automatically generated">
            <a:extLst>
              <a:ext uri="{FF2B5EF4-FFF2-40B4-BE49-F238E27FC236}">
                <a16:creationId xmlns:a16="http://schemas.microsoft.com/office/drawing/2014/main" id="{99909415-E21E-979A-329F-26AFD78E6677}"/>
              </a:ext>
            </a:extLst>
          </p:cNvPr>
          <p:cNvPicPr>
            <a:picLocks noChangeAspect="1"/>
          </p:cNvPicPr>
          <p:nvPr/>
        </p:nvPicPr>
        <p:blipFill rotWithShape="1">
          <a:blip r:embed="rId10">
            <a:extLst>
              <a:ext uri="{28A0092B-C50C-407E-A947-70E740481C1C}">
                <a14:useLocalDpi xmlns:a14="http://schemas.microsoft.com/office/drawing/2010/main" val="0"/>
              </a:ext>
            </a:extLst>
          </a:blip>
          <a:srcRect t="6696" b="16814"/>
          <a:stretch/>
        </p:blipFill>
        <p:spPr>
          <a:xfrm>
            <a:off x="10306315" y="502921"/>
            <a:ext cx="1828800" cy="1371600"/>
          </a:xfrm>
          <a:prstGeom prst="rect">
            <a:avLst/>
          </a:prstGeom>
        </p:spPr>
      </p:pic>
      <p:pic>
        <p:nvPicPr>
          <p:cNvPr id="13" name="Google Shape;120;p1" descr="https://lh6.googleusercontent.com/_89Baoa9HvsrJNYAzRF35sLqNYwEWPRJwrhEfReZZ9lqx2QV4jsE8KF0EMmiTHrCQipSUvBeUBpOV1H2eF4BqXagVlxjdOknL7Y4VGJDN3WMOG0PKFoR5HPZ9XmCjv1UdL7w6PjQBjE">
            <a:extLst>
              <a:ext uri="{FF2B5EF4-FFF2-40B4-BE49-F238E27FC236}">
                <a16:creationId xmlns:a16="http://schemas.microsoft.com/office/drawing/2014/main" id="{3F265C75-F14C-853F-2547-9101A80E4340}"/>
              </a:ext>
            </a:extLst>
          </p:cNvPr>
          <p:cNvPicPr preferRelativeResize="0"/>
          <p:nvPr/>
        </p:nvPicPr>
        <p:blipFill rotWithShape="1">
          <a:blip r:embed="rId11">
            <a:alphaModFix/>
          </a:blip>
          <a:srcRect/>
          <a:stretch/>
        </p:blipFill>
        <p:spPr>
          <a:xfrm>
            <a:off x="10534915" y="2231390"/>
            <a:ext cx="1371600" cy="1371600"/>
          </a:xfrm>
          <a:prstGeom prst="rect">
            <a:avLst/>
          </a:prstGeom>
          <a:noFill/>
          <a:ln>
            <a:noFill/>
          </a:ln>
        </p:spPr>
      </p:pic>
    </p:spTree>
    <p:extLst>
      <p:ext uri="{BB962C8B-B14F-4D97-AF65-F5344CB8AC3E}">
        <p14:creationId xmlns:p14="http://schemas.microsoft.com/office/powerpoint/2010/main" val="13992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rock&#10;&#10;Description automatically generated">
            <a:extLst>
              <a:ext uri="{FF2B5EF4-FFF2-40B4-BE49-F238E27FC236}">
                <a16:creationId xmlns:a16="http://schemas.microsoft.com/office/drawing/2014/main" id="{2C5452C8-F85B-EB03-03F2-DC6D29A37D37}"/>
              </a:ext>
            </a:extLst>
          </p:cNvPr>
          <p:cNvPicPr>
            <a:picLocks noChangeAspect="1"/>
          </p:cNvPicPr>
          <p:nvPr/>
        </p:nvPicPr>
        <p:blipFill rotWithShape="1">
          <a:blip r:embed="rId2">
            <a:extLst>
              <a:ext uri="{28A0092B-C50C-407E-A947-70E740481C1C}">
                <a14:useLocalDpi xmlns:a14="http://schemas.microsoft.com/office/drawing/2010/main" val="0"/>
              </a:ext>
            </a:extLst>
          </a:blip>
          <a:srcRect b="24981"/>
          <a:stretch/>
        </p:blipFill>
        <p:spPr>
          <a:xfrm>
            <a:off x="3048" y="0"/>
            <a:ext cx="12188952" cy="6858000"/>
          </a:xfrm>
          <a:prstGeom prst="rect">
            <a:avLst/>
          </a:prstGeom>
        </p:spPr>
      </p:pic>
      <p:sp>
        <p:nvSpPr>
          <p:cNvPr id="2" name="Title 1">
            <a:extLst>
              <a:ext uri="{FF2B5EF4-FFF2-40B4-BE49-F238E27FC236}">
                <a16:creationId xmlns:a16="http://schemas.microsoft.com/office/drawing/2014/main" id="{C93C0F88-3108-3C63-61BE-4EFC01EB1B22}"/>
              </a:ext>
            </a:extLst>
          </p:cNvPr>
          <p:cNvSpPr>
            <a:spLocks noGrp="1"/>
          </p:cNvSpPr>
          <p:nvPr>
            <p:ph type="ctrTitle"/>
          </p:nvPr>
        </p:nvSpPr>
        <p:spPr>
          <a:xfrm>
            <a:off x="274320" y="274320"/>
            <a:ext cx="4229100" cy="914400"/>
          </a:xfrm>
        </p:spPr>
        <p:txBody>
          <a:bodyPr anchor="t"/>
          <a:lstStyle/>
          <a:p>
            <a:r>
              <a:rPr lang="en-US" dirty="0">
                <a:latin typeface="Century Gothic" panose="020B0502020202020204" pitchFamily="34" charset="0"/>
              </a:rPr>
              <a:t>Questions?</a:t>
            </a:r>
          </a:p>
        </p:txBody>
      </p:sp>
      <p:sp>
        <p:nvSpPr>
          <p:cNvPr id="8" name="TextBox 7">
            <a:extLst>
              <a:ext uri="{FF2B5EF4-FFF2-40B4-BE49-F238E27FC236}">
                <a16:creationId xmlns:a16="http://schemas.microsoft.com/office/drawing/2014/main" id="{AAFE5930-333C-573F-41E4-7B4D062B2676}"/>
              </a:ext>
            </a:extLst>
          </p:cNvPr>
          <p:cNvSpPr txBox="1"/>
          <p:nvPr/>
        </p:nvSpPr>
        <p:spPr>
          <a:xfrm>
            <a:off x="9720072" y="6492240"/>
            <a:ext cx="2377440" cy="276999"/>
          </a:xfrm>
          <a:prstGeom prst="rect">
            <a:avLst/>
          </a:prstGeom>
          <a:solidFill>
            <a:srgbClr val="FFFFFF">
              <a:alpha val="74902"/>
            </a:srgbClr>
          </a:solidFill>
          <a:ln w="12700">
            <a:solidFill>
              <a:schemeClr val="tx1"/>
            </a:solidFill>
          </a:ln>
        </p:spPr>
        <p:txBody>
          <a:bodyPr wrap="square" rtlCol="0">
            <a:spAutoFit/>
          </a:bodyPr>
          <a:lstStyle/>
          <a:p>
            <a:r>
              <a:rPr lang="en-US" sz="1200" dirty="0"/>
              <a:t>Credit to </a:t>
            </a:r>
            <a:r>
              <a:rPr lang="en-US" sz="1200" dirty="0" err="1"/>
              <a:t>Alida</a:t>
            </a:r>
            <a:r>
              <a:rPr lang="en-US" sz="1200" dirty="0"/>
              <a:t> de </a:t>
            </a:r>
            <a:r>
              <a:rPr lang="en-US" sz="1200" dirty="0" err="1"/>
              <a:t>Flamingh</a:t>
            </a:r>
            <a:r>
              <a:rPr lang="en-US" sz="1200" dirty="0"/>
              <a:t>, 2024</a:t>
            </a:r>
          </a:p>
        </p:txBody>
      </p:sp>
    </p:spTree>
    <p:extLst>
      <p:ext uri="{BB962C8B-B14F-4D97-AF65-F5344CB8AC3E}">
        <p14:creationId xmlns:p14="http://schemas.microsoft.com/office/powerpoint/2010/main" val="3472769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D92933E-87AE-780B-8143-AC997A974125}"/>
              </a:ext>
            </a:extLst>
          </p:cNvPr>
          <p:cNvSpPr/>
          <p:nvPr/>
        </p:nvSpPr>
        <p:spPr>
          <a:xfrm>
            <a:off x="998621" y="2927024"/>
            <a:ext cx="2049379"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LT Pro Light"/>
              <a:ea typeface="+mn-ea"/>
              <a:cs typeface="+mn-cs"/>
            </a:endParaRPr>
          </a:p>
        </p:txBody>
      </p:sp>
      <p:sp>
        <p:nvSpPr>
          <p:cNvPr id="22" name="Rectangle 21">
            <a:extLst>
              <a:ext uri="{FF2B5EF4-FFF2-40B4-BE49-F238E27FC236}">
                <a16:creationId xmlns:a16="http://schemas.microsoft.com/office/drawing/2014/main" id="{CD94D296-075A-1444-404E-635F728EA5CD}"/>
              </a:ext>
            </a:extLst>
          </p:cNvPr>
          <p:cNvSpPr/>
          <p:nvPr/>
        </p:nvSpPr>
        <p:spPr>
          <a:xfrm>
            <a:off x="3048000" y="2927024"/>
            <a:ext cx="5769428"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LT Pro Light"/>
              <a:ea typeface="+mn-ea"/>
              <a:cs typeface="+mn-cs"/>
            </a:endParaRPr>
          </a:p>
        </p:txBody>
      </p:sp>
      <p:sp>
        <p:nvSpPr>
          <p:cNvPr id="24" name="Rectangle 23">
            <a:extLst>
              <a:ext uri="{FF2B5EF4-FFF2-40B4-BE49-F238E27FC236}">
                <a16:creationId xmlns:a16="http://schemas.microsoft.com/office/drawing/2014/main" id="{B910BA52-ACC1-EA19-A4E3-610DBEF3DA2E}"/>
              </a:ext>
            </a:extLst>
          </p:cNvPr>
          <p:cNvSpPr/>
          <p:nvPr/>
        </p:nvSpPr>
        <p:spPr>
          <a:xfrm>
            <a:off x="8817428" y="2927024"/>
            <a:ext cx="2993572"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LT Pro Light"/>
              <a:ea typeface="+mn-ea"/>
              <a:cs typeface="+mn-cs"/>
            </a:endParaRPr>
          </a:p>
        </p:txBody>
      </p:sp>
      <p:sp>
        <p:nvSpPr>
          <p:cNvPr id="25" name="Rectangle 24">
            <a:extLst>
              <a:ext uri="{FF2B5EF4-FFF2-40B4-BE49-F238E27FC236}">
                <a16:creationId xmlns:a16="http://schemas.microsoft.com/office/drawing/2014/main" id="{159821CB-DEF9-4ECD-2D6D-6FBACC26792F}"/>
              </a:ext>
            </a:extLst>
          </p:cNvPr>
          <p:cNvSpPr/>
          <p:nvPr/>
        </p:nvSpPr>
        <p:spPr>
          <a:xfrm>
            <a:off x="2067924" y="3567104"/>
            <a:ext cx="6435064"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LT Pro Light"/>
              <a:ea typeface="+mn-ea"/>
              <a:cs typeface="+mn-cs"/>
            </a:endParaRPr>
          </a:p>
        </p:txBody>
      </p:sp>
      <p:sp>
        <p:nvSpPr>
          <p:cNvPr id="26" name="Rectangle 25">
            <a:extLst>
              <a:ext uri="{FF2B5EF4-FFF2-40B4-BE49-F238E27FC236}">
                <a16:creationId xmlns:a16="http://schemas.microsoft.com/office/drawing/2014/main" id="{EE721BE6-47CA-558E-38A1-9B86F8947626}"/>
              </a:ext>
            </a:extLst>
          </p:cNvPr>
          <p:cNvSpPr/>
          <p:nvPr/>
        </p:nvSpPr>
        <p:spPr>
          <a:xfrm>
            <a:off x="9168062" y="3567104"/>
            <a:ext cx="2721429"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LT Pro Light"/>
              <a:ea typeface="+mn-ea"/>
              <a:cs typeface="+mn-cs"/>
            </a:endParaRPr>
          </a:p>
        </p:txBody>
      </p:sp>
      <p:cxnSp>
        <p:nvCxnSpPr>
          <p:cNvPr id="28" name="Straight Connector 27">
            <a:extLst>
              <a:ext uri="{FF2B5EF4-FFF2-40B4-BE49-F238E27FC236}">
                <a16:creationId xmlns:a16="http://schemas.microsoft.com/office/drawing/2014/main" id="{81972410-7413-6E90-3A61-0EA0B930E04C}"/>
              </a:ext>
            </a:extLst>
          </p:cNvPr>
          <p:cNvCxnSpPr>
            <a:cxnSpLocks/>
            <a:stCxn id="21" idx="0"/>
            <a:endCxn id="29" idx="2"/>
          </p:cNvCxnSpPr>
          <p:nvPr/>
        </p:nvCxnSpPr>
        <p:spPr>
          <a:xfrm flipV="1">
            <a:off x="2023311" y="2165179"/>
            <a:ext cx="128014" cy="761845"/>
          </a:xfrm>
          <a:prstGeom prst="line">
            <a:avLst/>
          </a:prstGeom>
          <a:noFill/>
          <a:ln w="6350" cap="flat" cmpd="sng" algn="ctr">
            <a:solidFill>
              <a:sysClr val="windowText" lastClr="000000"/>
            </a:solidFill>
            <a:prstDash val="solid"/>
            <a:miter lim="800000"/>
          </a:ln>
          <a:effectLst/>
        </p:spPr>
      </p:cxnSp>
      <p:cxnSp>
        <p:nvCxnSpPr>
          <p:cNvPr id="31" name="Straight Connector 30">
            <a:extLst>
              <a:ext uri="{FF2B5EF4-FFF2-40B4-BE49-F238E27FC236}">
                <a16:creationId xmlns:a16="http://schemas.microsoft.com/office/drawing/2014/main" id="{AD04F4EB-54BE-09A4-6DE6-C2F9AD02FDB0}"/>
              </a:ext>
            </a:extLst>
          </p:cNvPr>
          <p:cNvCxnSpPr>
            <a:cxnSpLocks/>
            <a:stCxn id="22" idx="0"/>
            <a:endCxn id="30" idx="2"/>
          </p:cNvCxnSpPr>
          <p:nvPr/>
        </p:nvCxnSpPr>
        <p:spPr>
          <a:xfrm flipV="1">
            <a:off x="5932714" y="1387939"/>
            <a:ext cx="163287" cy="1539085"/>
          </a:xfrm>
          <a:prstGeom prst="line">
            <a:avLst/>
          </a:prstGeom>
          <a:noFill/>
          <a:ln w="6350" cap="flat" cmpd="sng" algn="ctr">
            <a:solidFill>
              <a:sysClr val="windowText" lastClr="000000"/>
            </a:solidFill>
            <a:prstDash val="solid"/>
            <a:miter lim="800000"/>
          </a:ln>
          <a:effectLst/>
        </p:spPr>
      </p:cxnSp>
      <p:cxnSp>
        <p:nvCxnSpPr>
          <p:cNvPr id="34" name="Straight Connector 33">
            <a:extLst>
              <a:ext uri="{FF2B5EF4-FFF2-40B4-BE49-F238E27FC236}">
                <a16:creationId xmlns:a16="http://schemas.microsoft.com/office/drawing/2014/main" id="{132244B6-E2C6-56C3-2FA0-F220DA7DB6FB}"/>
              </a:ext>
            </a:extLst>
          </p:cNvPr>
          <p:cNvCxnSpPr>
            <a:cxnSpLocks/>
            <a:stCxn id="24" idx="0"/>
            <a:endCxn id="35" idx="2"/>
          </p:cNvCxnSpPr>
          <p:nvPr/>
        </p:nvCxnSpPr>
        <p:spPr>
          <a:xfrm flipH="1" flipV="1">
            <a:off x="9592371" y="2160536"/>
            <a:ext cx="721843" cy="766488"/>
          </a:xfrm>
          <a:prstGeom prst="line">
            <a:avLst/>
          </a:prstGeom>
          <a:noFill/>
          <a:ln w="6350" cap="flat" cmpd="sng" algn="ctr">
            <a:solidFill>
              <a:sysClr val="windowText" lastClr="000000"/>
            </a:solidFill>
            <a:prstDash val="solid"/>
            <a:miter lim="800000"/>
          </a:ln>
          <a:effectLst/>
        </p:spPr>
      </p:cxnSp>
      <p:sp>
        <p:nvSpPr>
          <p:cNvPr id="29" name="TextBox 28">
            <a:extLst>
              <a:ext uri="{FF2B5EF4-FFF2-40B4-BE49-F238E27FC236}">
                <a16:creationId xmlns:a16="http://schemas.microsoft.com/office/drawing/2014/main" id="{7C62D742-D2C4-1100-A08F-A99A1986F542}"/>
              </a:ext>
            </a:extLst>
          </p:cNvPr>
          <p:cNvSpPr txBox="1"/>
          <p:nvPr/>
        </p:nvSpPr>
        <p:spPr>
          <a:xfrm>
            <a:off x="147265" y="1518848"/>
            <a:ext cx="4008120" cy="646331"/>
          </a:xfrm>
          <a:prstGeom prst="rect">
            <a:avLst/>
          </a:prstGeom>
          <a:solidFill>
            <a:srgbClr val="FFFFFF">
              <a:alpha val="74902"/>
            </a:srgbClr>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Seeing how the population and their genome varies across a landscape</a:t>
            </a:r>
          </a:p>
        </p:txBody>
      </p:sp>
      <p:sp>
        <p:nvSpPr>
          <p:cNvPr id="30" name="TextBox 29">
            <a:extLst>
              <a:ext uri="{FF2B5EF4-FFF2-40B4-BE49-F238E27FC236}">
                <a16:creationId xmlns:a16="http://schemas.microsoft.com/office/drawing/2014/main" id="{3DE0C9C3-C844-CE74-4ABA-3BF5E124E5B1}"/>
              </a:ext>
            </a:extLst>
          </p:cNvPr>
          <p:cNvSpPr txBox="1"/>
          <p:nvPr/>
        </p:nvSpPr>
        <p:spPr>
          <a:xfrm>
            <a:off x="3505797" y="741608"/>
            <a:ext cx="5180407" cy="646331"/>
          </a:xfrm>
          <a:prstGeom prst="rect">
            <a:avLst/>
          </a:prstGeom>
          <a:solidFill>
            <a:srgbClr val="FFFFFF"/>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Looking a</a:t>
            </a:r>
            <a:r>
              <a:rPr lang="en-US" kern="0" dirty="0">
                <a:solidFill>
                  <a:prstClr val="black"/>
                </a:solidFill>
                <a:latin typeface="Avenir Next LT Pro Light"/>
              </a:rPr>
              <a:t>t</a:t>
            </a:r>
            <a:r>
              <a:rPr kumimoji="0" lang="en-US" sz="1800" b="0" i="0" u="none" strike="noStrike" kern="0" cap="none" spc="0" normalizeH="0" baseline="0" noProof="0" dirty="0">
                <a:ln>
                  <a:noFill/>
                </a:ln>
                <a:solidFill>
                  <a:prstClr val="black"/>
                </a:solidFill>
                <a:effectLst/>
                <a:uLnTx/>
                <a:uFillTx/>
                <a:latin typeface="Avenir Next LT Pro Light"/>
              </a:rPr>
              <a:t> </a:t>
            </a:r>
            <a:r>
              <a:rPr lang="en-US" kern="0" dirty="0">
                <a:solidFill>
                  <a:prstClr val="black"/>
                </a:solidFill>
                <a:latin typeface="Avenir Next LT Pro Light"/>
              </a:rPr>
              <a:t>the changes in the genome across </a:t>
            </a:r>
            <a:r>
              <a:rPr kumimoji="0" lang="en-US" sz="1800" b="0" i="0" u="none" strike="noStrike" kern="0" cap="none" spc="0" normalizeH="0" baseline="0" noProof="0" dirty="0">
                <a:ln>
                  <a:noFill/>
                </a:ln>
                <a:solidFill>
                  <a:prstClr val="black"/>
                </a:solidFill>
                <a:effectLst/>
                <a:uLnTx/>
                <a:uFillTx/>
                <a:latin typeface="Avenir Next LT Pro Light"/>
              </a:rPr>
              <a:t>group of organisms</a:t>
            </a:r>
          </a:p>
        </p:txBody>
      </p:sp>
      <p:sp>
        <p:nvSpPr>
          <p:cNvPr id="35" name="TextBox 34">
            <a:extLst>
              <a:ext uri="{FF2B5EF4-FFF2-40B4-BE49-F238E27FC236}">
                <a16:creationId xmlns:a16="http://schemas.microsoft.com/office/drawing/2014/main" id="{434E9FAA-31AD-E2BA-EACB-1F61F16DF1F4}"/>
              </a:ext>
            </a:extLst>
          </p:cNvPr>
          <p:cNvSpPr txBox="1"/>
          <p:nvPr/>
        </p:nvSpPr>
        <p:spPr>
          <a:xfrm>
            <a:off x="7522029" y="1514205"/>
            <a:ext cx="4140684" cy="646331"/>
          </a:xfrm>
          <a:prstGeom prst="rect">
            <a:avLst/>
          </a:prstGeom>
          <a:solidFill>
            <a:srgbClr val="FFFFFF"/>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Using computers to model various ecological and evolutionary</a:t>
            </a:r>
            <a:r>
              <a:rPr kumimoji="0" lang="en-US" sz="1800" b="0" i="0" u="none" strike="noStrike" kern="0" cap="none" spc="0" normalizeH="0" noProof="0" dirty="0">
                <a:ln>
                  <a:noFill/>
                </a:ln>
                <a:solidFill>
                  <a:prstClr val="black"/>
                </a:solidFill>
                <a:effectLst/>
                <a:uLnTx/>
                <a:uFillTx/>
                <a:latin typeface="Avenir Next LT Pro Light"/>
              </a:rPr>
              <a:t> </a:t>
            </a:r>
            <a:r>
              <a:rPr kumimoji="0" lang="en-US" sz="1800" b="0" i="0" u="none" strike="noStrike" kern="0" cap="none" spc="0" normalizeH="0" baseline="0" noProof="0" dirty="0">
                <a:ln>
                  <a:noFill/>
                </a:ln>
                <a:solidFill>
                  <a:prstClr val="black"/>
                </a:solidFill>
                <a:effectLst/>
                <a:uLnTx/>
                <a:uFillTx/>
                <a:latin typeface="Avenir Next LT Pro Light"/>
              </a:rPr>
              <a:t>scenarios</a:t>
            </a:r>
          </a:p>
        </p:txBody>
      </p:sp>
      <p:cxnSp>
        <p:nvCxnSpPr>
          <p:cNvPr id="36" name="Straight Connector 35">
            <a:extLst>
              <a:ext uri="{FF2B5EF4-FFF2-40B4-BE49-F238E27FC236}">
                <a16:creationId xmlns:a16="http://schemas.microsoft.com/office/drawing/2014/main" id="{E6BC035F-7711-C85E-EE2E-90069AFCC6E5}"/>
              </a:ext>
            </a:extLst>
          </p:cNvPr>
          <p:cNvCxnSpPr>
            <a:cxnSpLocks/>
            <a:stCxn id="25" idx="2"/>
            <a:endCxn id="38" idx="0"/>
          </p:cNvCxnSpPr>
          <p:nvPr/>
        </p:nvCxnSpPr>
        <p:spPr>
          <a:xfrm flipH="1">
            <a:off x="3601331" y="4207184"/>
            <a:ext cx="1684125" cy="761707"/>
          </a:xfrm>
          <a:prstGeom prst="line">
            <a:avLst/>
          </a:prstGeom>
          <a:noFill/>
          <a:ln w="6350" cap="flat" cmpd="sng" algn="ctr">
            <a:solidFill>
              <a:sysClr val="windowText" lastClr="000000"/>
            </a:solidFill>
            <a:prstDash val="solid"/>
            <a:miter lim="800000"/>
          </a:ln>
          <a:effectLst/>
        </p:spPr>
      </p:cxnSp>
      <p:cxnSp>
        <p:nvCxnSpPr>
          <p:cNvPr id="37" name="Straight Connector 36">
            <a:extLst>
              <a:ext uri="{FF2B5EF4-FFF2-40B4-BE49-F238E27FC236}">
                <a16:creationId xmlns:a16="http://schemas.microsoft.com/office/drawing/2014/main" id="{5A8B78E7-228C-CF4F-FE90-AB5D2992F84B}"/>
              </a:ext>
            </a:extLst>
          </p:cNvPr>
          <p:cNvCxnSpPr>
            <a:cxnSpLocks/>
            <a:stCxn id="26" idx="2"/>
            <a:endCxn id="39" idx="0"/>
          </p:cNvCxnSpPr>
          <p:nvPr/>
        </p:nvCxnSpPr>
        <p:spPr>
          <a:xfrm flipH="1">
            <a:off x="8613530" y="4207184"/>
            <a:ext cx="1915247" cy="761707"/>
          </a:xfrm>
          <a:prstGeom prst="line">
            <a:avLst/>
          </a:prstGeom>
          <a:noFill/>
          <a:ln w="6350" cap="flat" cmpd="sng" algn="ctr">
            <a:solidFill>
              <a:sysClr val="windowText" lastClr="000000"/>
            </a:solidFill>
            <a:prstDash val="solid"/>
            <a:miter lim="800000"/>
          </a:ln>
          <a:effectLst/>
        </p:spPr>
      </p:cxnSp>
      <p:sp>
        <p:nvSpPr>
          <p:cNvPr id="38" name="TextBox 37">
            <a:extLst>
              <a:ext uri="{FF2B5EF4-FFF2-40B4-BE49-F238E27FC236}">
                <a16:creationId xmlns:a16="http://schemas.microsoft.com/office/drawing/2014/main" id="{A199A6F9-9AE1-3274-5F51-9EE763358312}"/>
              </a:ext>
            </a:extLst>
          </p:cNvPr>
          <p:cNvSpPr txBox="1"/>
          <p:nvPr/>
        </p:nvSpPr>
        <p:spPr>
          <a:xfrm>
            <a:off x="1406771" y="4968891"/>
            <a:ext cx="4389120" cy="646331"/>
          </a:xfrm>
          <a:prstGeom prst="rect">
            <a:avLst/>
          </a:prstGeom>
          <a:solidFill>
            <a:srgbClr val="FFFFFF"/>
          </a:solidFill>
          <a:ln>
            <a:solidFill>
              <a:sysClr val="windowText" lastClr="000000"/>
            </a:solidFill>
          </a:ln>
        </p:spPr>
        <p:txBody>
          <a:bodyPr wrap="square" lIns="91440" tIns="45720" rIns="91440" bIns="45720"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venir Next LT Pro Light"/>
              </a:rPr>
              <a:t>The Pacific </a:t>
            </a:r>
            <a:r>
              <a:rPr lang="en-US" kern="0" dirty="0">
                <a:solidFill>
                  <a:prstClr val="black"/>
                </a:solidFill>
                <a:latin typeface="Avenir Next LT Pro Light"/>
              </a:rPr>
              <a:t>ac</a:t>
            </a:r>
            <a:r>
              <a:rPr kumimoji="0" lang="en-US" b="0" i="0" u="none" strike="noStrike" kern="0" cap="none" spc="0" normalizeH="0" baseline="0" noProof="0" dirty="0" err="1">
                <a:ln>
                  <a:noFill/>
                </a:ln>
                <a:solidFill>
                  <a:prstClr val="black"/>
                </a:solidFill>
                <a:effectLst/>
                <a:uLnTx/>
                <a:uFillTx/>
                <a:latin typeface="Avenir Next LT Pro Light"/>
              </a:rPr>
              <a:t>orn</a:t>
            </a:r>
            <a:r>
              <a:rPr kumimoji="0" lang="en-US" b="0" i="0" u="none" strike="noStrike" kern="0" cap="none" spc="0" normalizeH="0" baseline="0" noProof="0" dirty="0">
                <a:ln>
                  <a:noFill/>
                </a:ln>
                <a:solidFill>
                  <a:prstClr val="black"/>
                </a:solidFill>
                <a:effectLst/>
                <a:uLnTx/>
                <a:uFillTx/>
                <a:latin typeface="Avenir Next LT Pro Light"/>
              </a:rPr>
              <a:t> b</a:t>
            </a:r>
            <a:r>
              <a:rPr kumimoji="0" lang="en-US" b="0" i="0" u="none" strike="noStrike" kern="0" cap="none" spc="0" normalizeH="0" noProof="0" dirty="0">
                <a:ln>
                  <a:noFill/>
                </a:ln>
                <a:solidFill>
                  <a:prstClr val="black"/>
                </a:solidFill>
                <a:effectLst/>
                <a:uLnTx/>
                <a:uFillTx/>
                <a:latin typeface="Avenir Next LT Pro Light"/>
              </a:rPr>
              <a:t>arnacle</a:t>
            </a:r>
            <a:r>
              <a:rPr kumimoji="0" lang="en-US" b="0" i="0" u="none" strike="noStrike" kern="0" cap="none" spc="0" normalizeH="0" baseline="0" noProof="0" dirty="0">
                <a:ln>
                  <a:noFill/>
                </a:ln>
                <a:solidFill>
                  <a:prstClr val="black"/>
                </a:solidFill>
                <a:effectLst/>
                <a:uLnTx/>
                <a:uFillTx/>
                <a:latin typeface="Avenir Next LT Pro Light"/>
              </a:rPr>
              <a:t> (</a:t>
            </a:r>
            <a:r>
              <a:rPr kumimoji="0" lang="en-US" b="0" i="1" u="none" strike="noStrike" kern="0" cap="none" spc="0" normalizeH="0" baseline="0" noProof="0" dirty="0">
                <a:ln>
                  <a:noFill/>
                </a:ln>
                <a:solidFill>
                  <a:prstClr val="black"/>
                </a:solidFill>
                <a:effectLst/>
                <a:uLnTx/>
                <a:uFillTx/>
                <a:latin typeface="Avenir Next LT Pro Light"/>
              </a:rPr>
              <a:t>Balanus glandula</a:t>
            </a:r>
            <a:r>
              <a:rPr kumimoji="0" lang="en-US" b="0" i="0" u="none" strike="noStrike" kern="0" cap="none" spc="0" normalizeH="0" baseline="0" noProof="0" dirty="0">
                <a:ln>
                  <a:noFill/>
                </a:ln>
                <a:solidFill>
                  <a:prstClr val="black"/>
                </a:solidFill>
                <a:effectLst/>
                <a:uLnTx/>
                <a:uFillTx/>
                <a:latin typeface="Avenir Next LT Pro Light"/>
              </a:rPr>
              <a:t>) is the organism we’re studying</a:t>
            </a:r>
          </a:p>
        </p:txBody>
      </p:sp>
      <p:sp>
        <p:nvSpPr>
          <p:cNvPr id="39" name="TextBox 38">
            <a:extLst>
              <a:ext uri="{FF2B5EF4-FFF2-40B4-BE49-F238E27FC236}">
                <a16:creationId xmlns:a16="http://schemas.microsoft.com/office/drawing/2014/main" id="{6BF9679C-0906-474E-64D9-C31FBE6187D0}"/>
              </a:ext>
            </a:extLst>
          </p:cNvPr>
          <p:cNvSpPr txBox="1"/>
          <p:nvPr/>
        </p:nvSpPr>
        <p:spPr>
          <a:xfrm>
            <a:off x="6441830" y="4968891"/>
            <a:ext cx="4343400" cy="646331"/>
          </a:xfrm>
          <a:prstGeom prst="rect">
            <a:avLst/>
          </a:prstGeom>
          <a:solidFill>
            <a:srgbClr val="FFFFFF"/>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The Coos Estuary is the landscape we’re studying </a:t>
            </a:r>
            <a:r>
              <a:rPr kumimoji="0" lang="en-US" sz="1800" b="0" u="none" strike="noStrike" kern="0" cap="none" spc="0" normalizeH="0" baseline="0" noProof="0" dirty="0">
                <a:ln>
                  <a:noFill/>
                </a:ln>
                <a:solidFill>
                  <a:prstClr val="black"/>
                </a:solidFill>
                <a:effectLst/>
                <a:uLnTx/>
                <a:uFillTx/>
                <a:latin typeface="Avenir Next LT Pro Light"/>
              </a:rPr>
              <a:t>the Pacific acorn barnacle</a:t>
            </a:r>
            <a:r>
              <a:rPr kumimoji="0" lang="en-US" sz="1800" b="0" i="0" u="none" strike="noStrike" kern="0" cap="none" spc="0" normalizeH="0" baseline="0" noProof="0" dirty="0">
                <a:ln>
                  <a:noFill/>
                </a:ln>
                <a:solidFill>
                  <a:prstClr val="black"/>
                </a:solidFill>
                <a:effectLst/>
                <a:uLnTx/>
                <a:uFillTx/>
                <a:latin typeface="Avenir Next LT Pro Light"/>
              </a:rPr>
              <a:t> in </a:t>
            </a:r>
          </a:p>
        </p:txBody>
      </p:sp>
      <p:sp>
        <p:nvSpPr>
          <p:cNvPr id="27" name="Title 1">
            <a:extLst>
              <a:ext uri="{FF2B5EF4-FFF2-40B4-BE49-F238E27FC236}">
                <a16:creationId xmlns:a16="http://schemas.microsoft.com/office/drawing/2014/main" id="{45A38129-9806-FBE4-434C-3AAADA17EE08}"/>
              </a:ext>
            </a:extLst>
          </p:cNvPr>
          <p:cNvSpPr txBox="1">
            <a:spLocks/>
          </p:cNvSpPr>
          <p:nvPr/>
        </p:nvSpPr>
        <p:spPr>
          <a:xfrm>
            <a:off x="152400" y="2286801"/>
            <a:ext cx="11887200" cy="1920526"/>
          </a:xfrm>
          <a:prstGeom prst="rect">
            <a:avLst/>
          </a:prstGeom>
        </p:spPr>
        <p:txBody>
          <a:bodyPr vert="horz" lIns="91440" tIns="45720" rIns="91440" bIns="45720" rtlCol="0" anchor="ctr" anchorCtr="1">
            <a:spAutoFit/>
          </a:bodyPr>
          <a:lstStyle>
            <a:lvl1pPr algn="ctr" defTabSz="914400" rtl="0" eaLnBrk="1" latinLnBrk="0" hangingPunct="1">
              <a:lnSpc>
                <a:spcPct val="90000"/>
              </a:lnSpc>
              <a:spcBef>
                <a:spcPct val="0"/>
              </a:spcBef>
              <a:buNone/>
              <a:defRPr sz="4400" kern="1200" cap="all" spc="3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30" normalizeH="0" baseline="0" noProof="0" dirty="0">
                <a:ln>
                  <a:noFill/>
                </a:ln>
                <a:solidFill>
                  <a:srgbClr val="E7E6E6">
                    <a:lumMod val="90000"/>
                  </a:srgbClr>
                </a:solidFill>
                <a:effectLst/>
                <a:uLnTx/>
                <a:uFillTx/>
                <a:latin typeface="Century Gothic"/>
                <a:ea typeface="+mj-ea"/>
                <a:cs typeface="+mj-cs"/>
              </a:rPr>
              <a:t>What a Load of Barnacles!</a:t>
            </a:r>
            <a:br>
              <a:rPr kumimoji="0" lang="en-US" sz="4400" b="0" i="0" u="none" strike="noStrike" kern="1200" cap="none" spc="30" normalizeH="0" baseline="0" noProof="0" dirty="0">
                <a:ln>
                  <a:noFill/>
                </a:ln>
                <a:solidFill>
                  <a:sysClr val="windowText" lastClr="000000">
                    <a:lumMod val="75000"/>
                    <a:lumOff val="25000"/>
                  </a:sysClr>
                </a:solidFill>
                <a:effectLst/>
                <a:uLnTx/>
                <a:uFillTx/>
                <a:latin typeface="Century Gothic"/>
                <a:ea typeface="+mj-ea"/>
                <a:cs typeface="+mj-cs"/>
              </a:rPr>
            </a:br>
            <a:r>
              <a:rPr kumimoji="0" lang="en-US" sz="4400" b="0" i="0" u="none" strike="noStrike" kern="1200" cap="none" spc="30" normalizeH="0" baseline="0" noProof="0" dirty="0">
                <a:ln>
                  <a:noFill/>
                </a:ln>
                <a:solidFill>
                  <a:schemeClr val="tx1"/>
                </a:solidFill>
                <a:effectLst/>
                <a:uLnTx/>
                <a:uFillTx/>
                <a:latin typeface="Century Gothic"/>
                <a:ea typeface="+mj-ea"/>
                <a:cs typeface="+mj-cs"/>
              </a:rPr>
              <a:t>A Spatial Population Genomic Simulation </a:t>
            </a:r>
            <a:br>
              <a:rPr kumimoji="0" lang="en-US" sz="4400" b="0" i="0" u="none" strike="noStrike" kern="1200" cap="none" spc="30" normalizeH="0" baseline="0" noProof="0" dirty="0">
                <a:ln>
                  <a:noFill/>
                </a:ln>
                <a:solidFill>
                  <a:schemeClr val="tx1"/>
                </a:solidFill>
                <a:effectLst/>
                <a:uLnTx/>
                <a:uFillTx/>
                <a:latin typeface="Century Gothic"/>
                <a:ea typeface="+mj-ea"/>
                <a:cs typeface="+mj-cs"/>
              </a:rPr>
            </a:br>
            <a:r>
              <a:rPr kumimoji="0" lang="en-US" sz="4400" b="0" i="0" u="none" strike="noStrike" kern="1200" cap="none" spc="30" normalizeH="0" baseline="0" noProof="0" dirty="0">
                <a:ln>
                  <a:noFill/>
                </a:ln>
                <a:solidFill>
                  <a:schemeClr val="tx1"/>
                </a:solidFill>
                <a:effectLst/>
                <a:uLnTx/>
                <a:uFillTx/>
                <a:latin typeface="Century Gothic"/>
                <a:ea typeface="+mj-ea"/>
                <a:cs typeface="+mj-cs"/>
              </a:rPr>
              <a:t>of the Pacific Acorn Barnacle in Coos Bay</a:t>
            </a:r>
            <a:endParaRPr kumimoji="0" lang="en-US" sz="4400" b="0" i="1" u="none" strike="noStrike" kern="1200" cap="all" spc="30" normalizeH="0" baseline="0" noProof="0" dirty="0">
              <a:ln>
                <a:noFill/>
              </a:ln>
              <a:solidFill>
                <a:schemeClr val="tx1"/>
              </a:solidFill>
              <a:effectLst/>
              <a:uLnTx/>
              <a:uFillTx/>
              <a:latin typeface="Century Gothic"/>
              <a:ea typeface="+mj-ea"/>
              <a:cs typeface="+mj-cs"/>
            </a:endParaRPr>
          </a:p>
        </p:txBody>
      </p:sp>
    </p:spTree>
    <p:custDataLst>
      <p:tags r:id="rId1"/>
    </p:custDataLst>
    <p:extLst>
      <p:ext uri="{BB962C8B-B14F-4D97-AF65-F5344CB8AC3E}">
        <p14:creationId xmlns:p14="http://schemas.microsoft.com/office/powerpoint/2010/main" val="167711676"/>
      </p:ext>
    </p:extLst>
  </p:cSld>
  <p:clrMapOvr>
    <a:masterClrMapping/>
  </p:clrMapOvr>
  <mc:AlternateContent xmlns:mc="http://schemas.openxmlformats.org/markup-compatibility/2006" xmlns:p14="http://schemas.microsoft.com/office/powerpoint/2010/main">
    <mc:Choice Requires="p14">
      <p:transition spd="slow" p14:dur="2000" advTm="5143"/>
    </mc:Choice>
    <mc:Fallback xmlns="">
      <p:transition spd="slow" advTm="51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6" grpId="0" animBg="1"/>
      <p:bldP spid="29" grpId="0" animBg="1"/>
      <p:bldP spid="30" grpId="0" animBg="1"/>
      <p:bldP spid="35" grpId="0" animBg="1"/>
      <p:bldP spid="38" grpId="0" animBg="1"/>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E127-02C9-B21D-E76B-DB60379168F5}"/>
              </a:ext>
            </a:extLst>
          </p:cNvPr>
          <p:cNvSpPr>
            <a:spLocks noGrp="1"/>
          </p:cNvSpPr>
          <p:nvPr>
            <p:ph type="title"/>
          </p:nvPr>
        </p:nvSpPr>
        <p:spPr>
          <a:xfrm>
            <a:off x="274320" y="274319"/>
            <a:ext cx="11643360" cy="914400"/>
          </a:xfrm>
        </p:spPr>
        <p:txBody>
          <a:bodyPr>
            <a:normAutofit/>
          </a:bodyPr>
          <a:lstStyle/>
          <a:p>
            <a:r>
              <a:rPr lang="en-US" sz="4000" dirty="0">
                <a:latin typeface="Century Gothic" panose="020B0502020202020204" pitchFamily="34" charset="0"/>
              </a:rPr>
              <a:t>The Pacific Acorn Barnacle in the Coos Estuary</a:t>
            </a:r>
            <a:endParaRPr lang="en-US" sz="4000" i="1" dirty="0">
              <a:latin typeface="Century Gothic" panose="020B0502020202020204" pitchFamily="34" charset="0"/>
            </a:endParaRPr>
          </a:p>
        </p:txBody>
      </p:sp>
      <p:pic>
        <p:nvPicPr>
          <p:cNvPr id="4" name="20240813">
            <a:hlinkClick r:id="" action="ppaction://media"/>
            <a:extLst>
              <a:ext uri="{FF2B5EF4-FFF2-40B4-BE49-F238E27FC236}">
                <a16:creationId xmlns:a16="http://schemas.microsoft.com/office/drawing/2014/main" id="{AB6F4387-8164-E88C-C8CF-C2EA0F347B8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6250"/>
          <a:stretch/>
        </p:blipFill>
        <p:spPr>
          <a:xfrm>
            <a:off x="377952" y="1188719"/>
            <a:ext cx="2743200" cy="4572000"/>
          </a:xfrm>
          <a:prstGeom prst="rect">
            <a:avLst/>
          </a:prstGeom>
        </p:spPr>
      </p:pic>
      <p:sp>
        <p:nvSpPr>
          <p:cNvPr id="5" name="TextBox 4">
            <a:extLst>
              <a:ext uri="{FF2B5EF4-FFF2-40B4-BE49-F238E27FC236}">
                <a16:creationId xmlns:a16="http://schemas.microsoft.com/office/drawing/2014/main" id="{8727924B-5668-35BD-C1BA-039D23D3F909}"/>
              </a:ext>
            </a:extLst>
          </p:cNvPr>
          <p:cNvSpPr txBox="1"/>
          <p:nvPr/>
        </p:nvSpPr>
        <p:spPr>
          <a:xfrm>
            <a:off x="377952" y="5876503"/>
            <a:ext cx="2743200" cy="276999"/>
          </a:xfrm>
          <a:prstGeom prst="rect">
            <a:avLst/>
          </a:prstGeom>
          <a:noFill/>
        </p:spPr>
        <p:txBody>
          <a:bodyPr wrap="square" rtlCol="0">
            <a:spAutoFit/>
          </a:bodyPr>
          <a:lstStyle/>
          <a:p>
            <a:r>
              <a:rPr lang="en-US" sz="1200" dirty="0"/>
              <a:t>Credit to Erin </a:t>
            </a:r>
            <a:r>
              <a:rPr lang="en-US" sz="1200" dirty="0" err="1"/>
              <a:t>Jezuit</a:t>
            </a:r>
            <a:r>
              <a:rPr lang="en-US" sz="1200" dirty="0"/>
              <a:t>, 2024</a:t>
            </a:r>
          </a:p>
        </p:txBody>
      </p:sp>
      <p:pic>
        <p:nvPicPr>
          <p:cNvPr id="7" name="Graphic 6">
            <a:extLst>
              <a:ext uri="{FF2B5EF4-FFF2-40B4-BE49-F238E27FC236}">
                <a16:creationId xmlns:a16="http://schemas.microsoft.com/office/drawing/2014/main" id="{D6E40D0D-2DD6-D5F3-2D1B-D7A8DF0148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4794" y="1097281"/>
            <a:ext cx="3195577" cy="5486400"/>
          </a:xfrm>
          <a:prstGeom prst="rect">
            <a:avLst/>
          </a:prstGeom>
        </p:spPr>
      </p:pic>
      <p:grpSp>
        <p:nvGrpSpPr>
          <p:cNvPr id="11" name="Group 10">
            <a:extLst>
              <a:ext uri="{FF2B5EF4-FFF2-40B4-BE49-F238E27FC236}">
                <a16:creationId xmlns:a16="http://schemas.microsoft.com/office/drawing/2014/main" id="{F45982A0-30A6-0B8A-5CF0-75AC646E298E}"/>
              </a:ext>
            </a:extLst>
          </p:cNvPr>
          <p:cNvGrpSpPr/>
          <p:nvPr/>
        </p:nvGrpSpPr>
        <p:grpSpPr>
          <a:xfrm>
            <a:off x="5462947" y="1186433"/>
            <a:ext cx="6351101" cy="4572000"/>
            <a:chOff x="5462947" y="1186433"/>
            <a:chExt cx="6351101" cy="4572000"/>
          </a:xfrm>
        </p:grpSpPr>
        <p:grpSp>
          <p:nvGrpSpPr>
            <p:cNvPr id="8" name="Group 7">
              <a:extLst>
                <a:ext uri="{FF2B5EF4-FFF2-40B4-BE49-F238E27FC236}">
                  <a16:creationId xmlns:a16="http://schemas.microsoft.com/office/drawing/2014/main" id="{680B7979-D69E-E21D-F881-D004E02ECEA9}"/>
                </a:ext>
              </a:extLst>
            </p:cNvPr>
            <p:cNvGrpSpPr/>
            <p:nvPr/>
          </p:nvGrpSpPr>
          <p:grpSpPr>
            <a:xfrm>
              <a:off x="5550195" y="1186433"/>
              <a:ext cx="6263853" cy="4572000"/>
              <a:chOff x="5550195" y="1186433"/>
              <a:chExt cx="6263853" cy="4572000"/>
            </a:xfrm>
          </p:grpSpPr>
          <p:pic>
            <p:nvPicPr>
              <p:cNvPr id="9" name="Picture 8" descr="A map of a city&#10;&#10;Description automatically generated">
                <a:extLst>
                  <a:ext uri="{FF2B5EF4-FFF2-40B4-BE49-F238E27FC236}">
                    <a16:creationId xmlns:a16="http://schemas.microsoft.com/office/drawing/2014/main" id="{996E0806-C397-6935-98D0-27A2910ADE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1186" y="1186433"/>
                <a:ext cx="4422862" cy="4572000"/>
              </a:xfrm>
              <a:prstGeom prst="rect">
                <a:avLst/>
              </a:prstGeom>
            </p:spPr>
          </p:pic>
          <p:sp>
            <p:nvSpPr>
              <p:cNvPr id="13" name="Isosceles Triangle 12">
                <a:extLst>
                  <a:ext uri="{FF2B5EF4-FFF2-40B4-BE49-F238E27FC236}">
                    <a16:creationId xmlns:a16="http://schemas.microsoft.com/office/drawing/2014/main" id="{E1CCA349-DDA3-B0D6-D0FF-BFD6994399EC}"/>
                  </a:ext>
                </a:extLst>
              </p:cNvPr>
              <p:cNvSpPr/>
              <p:nvPr/>
            </p:nvSpPr>
            <p:spPr>
              <a:xfrm rot="16200000">
                <a:off x="4189263" y="2551937"/>
                <a:ext cx="4562856" cy="1840991"/>
              </a:xfrm>
              <a:prstGeom prst="triangle">
                <a:avLst>
                  <a:gd name="adj" fmla="val 39909"/>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Star: 5 Points 9">
              <a:extLst>
                <a:ext uri="{FF2B5EF4-FFF2-40B4-BE49-F238E27FC236}">
                  <a16:creationId xmlns:a16="http://schemas.microsoft.com/office/drawing/2014/main" id="{E750F71C-8A5B-7FBE-20BE-63AA588E3215}"/>
                </a:ext>
              </a:extLst>
            </p:cNvPr>
            <p:cNvSpPr>
              <a:spLocks noChangeAspect="1"/>
            </p:cNvSpPr>
            <p:nvPr/>
          </p:nvSpPr>
          <p:spPr>
            <a:xfrm>
              <a:off x="5462947" y="3840481"/>
              <a:ext cx="182880" cy="182880"/>
            </a:xfrm>
            <a:prstGeom prst="star5">
              <a:avLst/>
            </a:prstGeom>
            <a:solidFill>
              <a:srgbClr val="3B694B"/>
            </a:solidFill>
            <a:ln>
              <a:solidFill>
                <a:srgbClr val="3B6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08D936C-87EC-5590-31DA-B9D90408F162}"/>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spTree>
    <p:extLst>
      <p:ext uri="{BB962C8B-B14F-4D97-AF65-F5344CB8AC3E}">
        <p14:creationId xmlns:p14="http://schemas.microsoft.com/office/powerpoint/2010/main" val="3962570489"/>
      </p:ext>
    </p:extLst>
  </p:cSld>
  <p:clrMapOvr>
    <a:masterClrMapping/>
  </p:clrMapOvr>
  <mc:AlternateContent xmlns:mc="http://schemas.openxmlformats.org/markup-compatibility/2006" xmlns:p14="http://schemas.microsoft.com/office/powerpoint/2010/main">
    <mc:Choice Requires="p14">
      <p:transition spd="slow" p14:dur="2000" advTm="3961"/>
    </mc:Choice>
    <mc:Fallback xmlns="">
      <p:transition spd="slow" advTm="3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4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mute="1">
                <p:cTn id="20" repeatCount="indefinite" fill="hold" display="0">
                  <p:stCondLst>
                    <p:cond delay="indefinite"/>
                  </p:stCondLst>
                </p:cTn>
                <p:tgtEl>
                  <p:spTgt spid="4"/>
                </p:tgtEl>
              </p:cMediaNode>
            </p:video>
          </p:childTnLst>
        </p:cTn>
      </p:par>
    </p:tnLst>
  </p:timing>
  <p:extLst>
    <p:ext uri="{E180D4A7-C9FB-4DFB-919C-405C955672EB}">
      <p14:showEvtLst xmlns:p14="http://schemas.microsoft.com/office/powerpoint/2010/main">
        <p14:playEvt time="3" objId="4"/>
        <p14:stopEvt time="3961" objId="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BB1C62-14CD-C22A-CD30-074E1880B95B}"/>
              </a:ext>
            </a:extLst>
          </p:cNvPr>
          <p:cNvSpPr txBox="1">
            <a:spLocks/>
          </p:cNvSpPr>
          <p:nvPr/>
        </p:nvSpPr>
        <p:spPr>
          <a:xfrm>
            <a:off x="274320" y="274320"/>
            <a:ext cx="11430000" cy="914400"/>
          </a:xfrm>
          <a:prstGeom prst="rect">
            <a:avLst/>
          </a:prstGeom>
        </p:spPr>
        <p:txBody>
          <a:bodyPr vert="horz" wrap="square"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Century Gothic" panose="020B0502020202020204" pitchFamily="34" charset="0"/>
              </a:rPr>
              <a:t>Why Are Simulations Important? An Example</a:t>
            </a:r>
          </a:p>
        </p:txBody>
      </p:sp>
      <p:pic>
        <p:nvPicPr>
          <p:cNvPr id="5" name="Picture 2">
            <a:extLst>
              <a:ext uri="{FF2B5EF4-FFF2-40B4-BE49-F238E27FC236}">
                <a16:creationId xmlns:a16="http://schemas.microsoft.com/office/drawing/2014/main" id="{D8E78001-E5A4-E070-00C1-90B3602CE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159" y="2103120"/>
            <a:ext cx="7287683"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8159CF-479D-0CBE-FF13-5ABE2B8CD59A}"/>
              </a:ext>
            </a:extLst>
          </p:cNvPr>
          <p:cNvSpPr txBox="1"/>
          <p:nvPr/>
        </p:nvSpPr>
        <p:spPr>
          <a:xfrm>
            <a:off x="10134600" y="6309360"/>
            <a:ext cx="2057400" cy="365760"/>
          </a:xfrm>
          <a:prstGeom prst="rect">
            <a:avLst/>
          </a:prstGeom>
          <a:noFill/>
        </p:spPr>
        <p:txBody>
          <a:bodyPr wrap="square" rtlCol="0" anchor="ctr">
            <a:noAutofit/>
          </a:bodyPr>
          <a:lstStyle/>
          <a:p>
            <a:r>
              <a:rPr lang="en-US" dirty="0">
                <a:solidFill>
                  <a:schemeClr val="tx1">
                    <a:lumMod val="50000"/>
                    <a:lumOff val="50000"/>
                  </a:schemeClr>
                </a:solidFill>
                <a:latin typeface="Avenir Next LT Pro Light" panose="020B0304020202020204" pitchFamily="34" charset="0"/>
              </a:rPr>
              <a:t>(Matz et al., 2020)</a:t>
            </a:r>
          </a:p>
        </p:txBody>
      </p:sp>
      <p:sp>
        <p:nvSpPr>
          <p:cNvPr id="3" name="TextBox 2">
            <a:extLst>
              <a:ext uri="{FF2B5EF4-FFF2-40B4-BE49-F238E27FC236}">
                <a16:creationId xmlns:a16="http://schemas.microsoft.com/office/drawing/2014/main" id="{997B81C7-BA5D-2960-A6C0-8BBD46A32F2E}"/>
              </a:ext>
            </a:extLst>
          </p:cNvPr>
          <p:cNvSpPr txBox="1"/>
          <p:nvPr/>
        </p:nvSpPr>
        <p:spPr>
          <a:xfrm>
            <a:off x="274320" y="1188719"/>
            <a:ext cx="11643360" cy="914400"/>
          </a:xfrm>
          <a:prstGeom prst="rect">
            <a:avLst/>
          </a:prstGeom>
          <a:noFill/>
        </p:spPr>
        <p:txBody>
          <a:bodyPr wrap="square" numCol="2">
            <a:noAutofit/>
          </a:bodyPr>
          <a:lstStyle/>
          <a:p>
            <a:pPr marL="514350" indent="-514350" algn="ctr">
              <a:lnSpc>
                <a:spcPct val="114000"/>
              </a:lnSpc>
              <a:spcAft>
                <a:spcPts val="1200"/>
              </a:spcAft>
              <a:buFont typeface="+mj-lt"/>
              <a:buAutoNum type="arabicPeriod"/>
            </a:pPr>
            <a:r>
              <a:rPr lang="en-US" sz="3000" dirty="0">
                <a:latin typeface="Avenir Next LT Pro Light" panose="020B0304020202020204" pitchFamily="34" charset="0"/>
              </a:rPr>
              <a:t>Check our assumptions</a:t>
            </a:r>
          </a:p>
          <a:p>
            <a:pPr>
              <a:lnSpc>
                <a:spcPct val="114000"/>
              </a:lnSpc>
              <a:spcAft>
                <a:spcPts val="1200"/>
              </a:spcAft>
            </a:pPr>
            <a:endParaRPr lang="en-US" sz="3000" dirty="0">
              <a:latin typeface="Avenir Next LT Pro Light" panose="020B0304020202020204" pitchFamily="34" charset="0"/>
            </a:endParaRPr>
          </a:p>
          <a:p>
            <a:pPr>
              <a:lnSpc>
                <a:spcPct val="114000"/>
              </a:lnSpc>
              <a:spcAft>
                <a:spcPts val="1200"/>
              </a:spcAft>
            </a:pPr>
            <a:endParaRPr lang="en-US" sz="3000" dirty="0">
              <a:latin typeface="Avenir Next LT Pro Light" panose="020B0304020202020204" pitchFamily="34" charset="0"/>
            </a:endParaRPr>
          </a:p>
          <a:p>
            <a:pPr marL="514350" indent="-514350" algn="ctr">
              <a:lnSpc>
                <a:spcPct val="114000"/>
              </a:lnSpc>
              <a:spcAft>
                <a:spcPts val="1200"/>
              </a:spcAft>
              <a:buFont typeface="+mj-lt"/>
              <a:buAutoNum type="arabicPeriod" startAt="2"/>
            </a:pPr>
            <a:r>
              <a:rPr lang="en-US" sz="3000" dirty="0">
                <a:latin typeface="Avenir Next LT Pro Light" panose="020B0304020202020204" pitchFamily="34" charset="0"/>
              </a:rPr>
              <a:t>Conduct Experiments</a:t>
            </a:r>
          </a:p>
          <a:p>
            <a:pPr marL="171450" indent="-171450">
              <a:lnSpc>
                <a:spcPct val="114000"/>
              </a:lnSpc>
              <a:spcAft>
                <a:spcPts val="1200"/>
              </a:spcAft>
              <a:buFontTx/>
              <a:buChar char="-"/>
            </a:pPr>
            <a:endParaRPr lang="en-US" sz="3000" b="0" i="0" u="none" strike="noStrike" dirty="0">
              <a:effectLst/>
              <a:latin typeface="Avenir Next LT Pro Light" panose="020B0304020202020204" pitchFamily="34" charset="0"/>
            </a:endParaRPr>
          </a:p>
          <a:p>
            <a:pPr marL="171450" indent="-171450">
              <a:lnSpc>
                <a:spcPct val="114000"/>
              </a:lnSpc>
              <a:spcAft>
                <a:spcPts val="1200"/>
              </a:spcAft>
              <a:buFontTx/>
              <a:buChar char="-"/>
            </a:pPr>
            <a:endParaRPr lang="en-US" sz="3000" dirty="0">
              <a:latin typeface="Avenir Next LT Pro Light" panose="020B0304020202020204" pitchFamily="34" charset="0"/>
            </a:endParaRPr>
          </a:p>
        </p:txBody>
      </p:sp>
    </p:spTree>
    <p:extLst>
      <p:ext uri="{BB962C8B-B14F-4D97-AF65-F5344CB8AC3E}">
        <p14:creationId xmlns:p14="http://schemas.microsoft.com/office/powerpoint/2010/main" val="137495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E127-02C9-B21D-E76B-DB60379168F5}"/>
              </a:ext>
            </a:extLst>
          </p:cNvPr>
          <p:cNvSpPr>
            <a:spLocks noGrp="1"/>
          </p:cNvSpPr>
          <p:nvPr>
            <p:ph type="title"/>
          </p:nvPr>
        </p:nvSpPr>
        <p:spPr>
          <a:xfrm>
            <a:off x="274320" y="274319"/>
            <a:ext cx="11643360" cy="914400"/>
          </a:xfrm>
        </p:spPr>
        <p:txBody>
          <a:bodyPr>
            <a:normAutofit/>
          </a:bodyPr>
          <a:lstStyle/>
          <a:p>
            <a:r>
              <a:rPr lang="en-US" sz="4000" dirty="0">
                <a:latin typeface="Century Gothic" panose="020B0502020202020204" pitchFamily="34" charset="0"/>
              </a:rPr>
              <a:t>Objectives</a:t>
            </a:r>
          </a:p>
        </p:txBody>
      </p:sp>
      <p:sp>
        <p:nvSpPr>
          <p:cNvPr id="7" name="TextBox 6">
            <a:extLst>
              <a:ext uri="{FF2B5EF4-FFF2-40B4-BE49-F238E27FC236}">
                <a16:creationId xmlns:a16="http://schemas.microsoft.com/office/drawing/2014/main" id="{765F526C-2729-10B7-96CA-72B845DDB53E}"/>
              </a:ext>
            </a:extLst>
          </p:cNvPr>
          <p:cNvSpPr txBox="1"/>
          <p:nvPr/>
        </p:nvSpPr>
        <p:spPr>
          <a:xfrm>
            <a:off x="274320" y="1188719"/>
            <a:ext cx="11643360" cy="5394962"/>
          </a:xfrm>
          <a:prstGeom prst="rect">
            <a:avLst/>
          </a:prstGeom>
          <a:noFill/>
        </p:spPr>
        <p:txBody>
          <a:bodyPr wrap="square">
            <a:normAutofit/>
          </a:bodyPr>
          <a:lstStyle/>
          <a:p>
            <a:pPr marL="514350" indent="-514350">
              <a:lnSpc>
                <a:spcPct val="114000"/>
              </a:lnSpc>
              <a:spcAft>
                <a:spcPts val="1200"/>
              </a:spcAft>
              <a:buFont typeface="+mj-lt"/>
              <a:buAutoNum type="arabicPeriod"/>
            </a:pPr>
            <a:r>
              <a:rPr lang="en-US" sz="3000" b="1" dirty="0">
                <a:latin typeface="Avenir Next LT Pro Light" panose="020B0304020202020204" pitchFamily="34" charset="0"/>
              </a:rPr>
              <a:t>Build a model </a:t>
            </a:r>
            <a:r>
              <a:rPr lang="en-US" sz="3000" dirty="0">
                <a:latin typeface="Avenir Next LT Pro Light" panose="020B0304020202020204" pitchFamily="34" charset="0"/>
              </a:rPr>
              <a:t>describing the biology of the Pacific acorn barnacle (</a:t>
            </a:r>
            <a:r>
              <a:rPr lang="en-US" sz="3000" i="1" dirty="0">
                <a:latin typeface="Avenir Next LT Pro Light" panose="020B0304020202020204" pitchFamily="34" charset="0"/>
              </a:rPr>
              <a:t>Balanus glandula</a:t>
            </a:r>
            <a:r>
              <a:rPr lang="en-US" sz="3000" dirty="0">
                <a:latin typeface="Avenir Next LT Pro Light" panose="020B0304020202020204" pitchFamily="34" charset="0"/>
              </a:rPr>
              <a:t>) in the Coos Estuary</a:t>
            </a:r>
          </a:p>
          <a:p>
            <a:pPr marL="514350" indent="-514350">
              <a:lnSpc>
                <a:spcPct val="114000"/>
              </a:lnSpc>
              <a:spcAft>
                <a:spcPts val="1200"/>
              </a:spcAft>
              <a:buFont typeface="+mj-lt"/>
              <a:buAutoNum type="arabicPeriod"/>
            </a:pPr>
            <a:r>
              <a:rPr lang="en-US" sz="3000" b="1" dirty="0">
                <a:latin typeface="Avenir Next LT Pro Light" panose="020B0304020202020204" pitchFamily="34" charset="0"/>
              </a:rPr>
              <a:t>Use the model </a:t>
            </a:r>
            <a:r>
              <a:rPr lang="en-US" sz="3000" dirty="0">
                <a:latin typeface="Avenir Next LT Pro Light" panose="020B0304020202020204" pitchFamily="34" charset="0"/>
              </a:rPr>
              <a:t>to simulate</a:t>
            </a:r>
            <a:r>
              <a:rPr lang="en-US" sz="3000" i="0" u="none" strike="noStrike" dirty="0">
                <a:effectLst/>
                <a:latin typeface="Avenir Next LT Pro Light" panose="020B0304020202020204" pitchFamily="34" charset="0"/>
              </a:rPr>
              <a:t> </a:t>
            </a:r>
            <a:r>
              <a:rPr lang="en-US" sz="3000" dirty="0">
                <a:latin typeface="Avenir Next LT Pro Light" panose="020B0304020202020204" pitchFamily="34" charset="0"/>
              </a:rPr>
              <a:t>how variation on</a:t>
            </a:r>
            <a:r>
              <a:rPr lang="en-US" sz="3000" b="0" i="0" u="none" strike="noStrike" dirty="0">
                <a:effectLst/>
                <a:latin typeface="Avenir Next LT Pro Light" panose="020B0304020202020204" pitchFamily="34" charset="0"/>
              </a:rPr>
              <a:t> short- and long-term scales </a:t>
            </a:r>
            <a:r>
              <a:rPr lang="en-US" sz="3000" dirty="0">
                <a:latin typeface="Avenir Next LT Pro Light" panose="020B0304020202020204" pitchFamily="34" charset="0"/>
              </a:rPr>
              <a:t>impacts</a:t>
            </a:r>
            <a:r>
              <a:rPr lang="en-US" sz="3000" b="0" i="0" u="none" strike="noStrike" dirty="0">
                <a:effectLst/>
                <a:latin typeface="Avenir Next LT Pro Light" panose="020B0304020202020204" pitchFamily="34" charset="0"/>
              </a:rPr>
              <a:t> population fitness, demography, and genetic isolation on this system</a:t>
            </a:r>
          </a:p>
          <a:p>
            <a:pPr marL="514350" indent="-514350">
              <a:lnSpc>
                <a:spcPct val="114000"/>
              </a:lnSpc>
              <a:spcAft>
                <a:spcPts val="1200"/>
              </a:spcAft>
              <a:buFont typeface="+mj-lt"/>
              <a:buAutoNum type="arabicPeriod"/>
            </a:pPr>
            <a:r>
              <a:rPr lang="en-US" sz="3000" b="1" i="0" u="none" strike="noStrike" dirty="0">
                <a:effectLst/>
                <a:latin typeface="Avenir Next LT Pro Light" panose="020B0304020202020204" pitchFamily="34" charset="0"/>
              </a:rPr>
              <a:t>Examine how populations adapt</a:t>
            </a:r>
            <a:r>
              <a:rPr lang="en-US" sz="3000" i="0" u="none" strike="noStrike" dirty="0">
                <a:effectLst/>
                <a:latin typeface="Avenir Next LT Pro Light" panose="020B0304020202020204" pitchFamily="34" charset="0"/>
              </a:rPr>
              <a:t> to changing environments when migration is restricted</a:t>
            </a:r>
            <a:endParaRPr lang="en-US" sz="3000" b="1" i="0" u="none" strike="noStrike" dirty="0">
              <a:effectLst/>
              <a:latin typeface="Avenir Next LT Pro Light" panose="020B0304020202020204" pitchFamily="34" charset="0"/>
            </a:endParaRPr>
          </a:p>
          <a:p>
            <a:pPr marL="171450" indent="-171450">
              <a:lnSpc>
                <a:spcPct val="114000"/>
              </a:lnSpc>
              <a:spcAft>
                <a:spcPts val="1200"/>
              </a:spcAft>
              <a:buFontTx/>
              <a:buChar char="-"/>
            </a:pPr>
            <a:endParaRPr lang="en-US" sz="3000" b="0" i="0" u="none" strike="noStrike" dirty="0">
              <a:effectLst/>
              <a:latin typeface="Avenir Next LT Pro Light" panose="020B0304020202020204" pitchFamily="34" charset="0"/>
            </a:endParaRPr>
          </a:p>
          <a:p>
            <a:pPr marL="171450" indent="-171450">
              <a:lnSpc>
                <a:spcPct val="114000"/>
              </a:lnSpc>
              <a:spcAft>
                <a:spcPts val="1200"/>
              </a:spcAft>
              <a:buFontTx/>
              <a:buChar char="-"/>
            </a:pPr>
            <a:endParaRPr lang="en-US" sz="3000" dirty="0">
              <a:latin typeface="Avenir Next LT Pro Light" panose="020B0304020202020204" pitchFamily="34" charset="0"/>
            </a:endParaRPr>
          </a:p>
        </p:txBody>
      </p:sp>
    </p:spTree>
    <p:extLst>
      <p:ext uri="{BB962C8B-B14F-4D97-AF65-F5344CB8AC3E}">
        <p14:creationId xmlns:p14="http://schemas.microsoft.com/office/powerpoint/2010/main" val="212195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B9EC5F-5381-06FC-5D10-8D74C2E00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343" y="4846320"/>
            <a:ext cx="2678905" cy="1143000"/>
          </a:xfrm>
          <a:prstGeom prst="rect">
            <a:avLst/>
          </a:prstGeom>
        </p:spPr>
      </p:pic>
      <p:pic>
        <p:nvPicPr>
          <p:cNvPr id="10" name="Picture 9" descr="A statue of a person&#10;&#10;Description automatically generated">
            <a:extLst>
              <a:ext uri="{FF2B5EF4-FFF2-40B4-BE49-F238E27FC236}">
                <a16:creationId xmlns:a16="http://schemas.microsoft.com/office/drawing/2014/main" id="{10A8143B-55B9-447F-E401-24D62AC9BED1}"/>
              </a:ext>
            </a:extLst>
          </p:cNvPr>
          <p:cNvPicPr>
            <a:picLocks noChangeAspect="1"/>
          </p:cNvPicPr>
          <p:nvPr/>
        </p:nvPicPr>
        <p:blipFill>
          <a:blip r:embed="rId4"/>
          <a:stretch>
            <a:fillRect/>
          </a:stretch>
        </p:blipFill>
        <p:spPr>
          <a:xfrm>
            <a:off x="8616423" y="1153886"/>
            <a:ext cx="1828800" cy="2743200"/>
          </a:xfrm>
          <a:prstGeom prst="rect">
            <a:avLst/>
          </a:prstGeom>
          <a:ln>
            <a:solidFill>
              <a:sysClr val="windowText" lastClr="000000"/>
            </a:solidFill>
          </a:ln>
        </p:spPr>
      </p:pic>
      <p:sp>
        <p:nvSpPr>
          <p:cNvPr id="11" name="Title 1">
            <a:extLst>
              <a:ext uri="{FF2B5EF4-FFF2-40B4-BE49-F238E27FC236}">
                <a16:creationId xmlns:a16="http://schemas.microsoft.com/office/drawing/2014/main" id="{C3B18240-5435-6197-4F41-41E53F474781}"/>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cap="none" dirty="0">
                <a:solidFill>
                  <a:schemeClr val="tx1"/>
                </a:solidFill>
                <a:latin typeface="Century Gothic"/>
              </a:rPr>
              <a:t>Sculpting our organism</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pic>
        <p:nvPicPr>
          <p:cNvPr id="12" name="Picture 11">
            <a:extLst>
              <a:ext uri="{FF2B5EF4-FFF2-40B4-BE49-F238E27FC236}">
                <a16:creationId xmlns:a16="http://schemas.microsoft.com/office/drawing/2014/main" id="{05A7DE8F-2975-D9ED-A9AF-3027F08CE86F}"/>
              </a:ext>
            </a:extLst>
          </p:cNvPr>
          <p:cNvPicPr>
            <a:picLocks noChangeAspect="1"/>
          </p:cNvPicPr>
          <p:nvPr/>
        </p:nvPicPr>
        <p:blipFill>
          <a:blip r:embed="rId5"/>
          <a:stretch>
            <a:fillRect/>
          </a:stretch>
        </p:blipFill>
        <p:spPr>
          <a:xfrm>
            <a:off x="0" y="6355078"/>
            <a:ext cx="6562773" cy="457203"/>
          </a:xfrm>
          <a:prstGeom prst="rect">
            <a:avLst/>
          </a:prstGeom>
        </p:spPr>
      </p:pic>
      <p:pic>
        <p:nvPicPr>
          <p:cNvPr id="13" name="Picture 2" descr="Stone Block Clipart Stock Illustrations – 551 Stone Block Clipart Stock  Illustrations, Vectors &amp; Clipart - Dreamstime">
            <a:extLst>
              <a:ext uri="{FF2B5EF4-FFF2-40B4-BE49-F238E27FC236}">
                <a16:creationId xmlns:a16="http://schemas.microsoft.com/office/drawing/2014/main" id="{0281BD80-71A3-38B6-7757-FF83BCD524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6048" y="1188720"/>
            <a:ext cx="2743200" cy="2743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1A3BFDE6-D497-7D2B-8839-5B50CC12CC2F}"/>
              </a:ext>
            </a:extLst>
          </p:cNvPr>
          <p:cNvCxnSpPr>
            <a:cxnSpLocks/>
          </p:cNvCxnSpPr>
          <p:nvPr/>
        </p:nvCxnSpPr>
        <p:spPr>
          <a:xfrm flipV="1">
            <a:off x="5181600" y="2525486"/>
            <a:ext cx="1828800" cy="0"/>
          </a:xfrm>
          <a:prstGeom prst="straightConnector1">
            <a:avLst/>
          </a:prstGeom>
          <a:noFill/>
          <a:ln w="57150" cap="rnd" cmpd="sng" algn="ctr">
            <a:solidFill>
              <a:sysClr val="windowText" lastClr="000000"/>
            </a:solidFill>
            <a:prstDash val="solid"/>
            <a:round/>
            <a:headEnd type="none" w="med" len="med"/>
            <a:tailEnd type="arrow" w="lg" len="med"/>
          </a:ln>
          <a:effectLst/>
        </p:spPr>
      </p:cxnSp>
      <p:pic>
        <p:nvPicPr>
          <p:cNvPr id="16" name="Picture 10" descr="Barnacle (Balanus)">
            <a:extLst>
              <a:ext uri="{FF2B5EF4-FFF2-40B4-BE49-F238E27FC236}">
                <a16:creationId xmlns:a16="http://schemas.microsoft.com/office/drawing/2014/main" id="{E5379EAC-BDCE-286B-26C7-F8AB5959CC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6423" y="3912688"/>
            <a:ext cx="2129492" cy="27432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F43C8EA6-402F-57B1-AFF2-47EB3BB27954}"/>
              </a:ext>
            </a:extLst>
          </p:cNvPr>
          <p:cNvCxnSpPr>
            <a:cxnSpLocks/>
          </p:cNvCxnSpPr>
          <p:nvPr/>
        </p:nvCxnSpPr>
        <p:spPr>
          <a:xfrm flipV="1">
            <a:off x="5181600" y="5241834"/>
            <a:ext cx="1828800" cy="0"/>
          </a:xfrm>
          <a:prstGeom prst="straightConnector1">
            <a:avLst/>
          </a:prstGeom>
          <a:noFill/>
          <a:ln w="57150" cap="rnd" cmpd="sng" algn="ctr">
            <a:solidFill>
              <a:sysClr val="windowText" lastClr="000000"/>
            </a:solidFill>
            <a:prstDash val="solid"/>
            <a:round/>
            <a:headEnd type="none" w="med" len="med"/>
            <a:tailEnd type="arrow" w="lg" len="med"/>
          </a:ln>
          <a:effectLst/>
        </p:spPr>
      </p:cxnSp>
      <p:sp>
        <p:nvSpPr>
          <p:cNvPr id="4" name="TextBox 3">
            <a:extLst>
              <a:ext uri="{FF2B5EF4-FFF2-40B4-BE49-F238E27FC236}">
                <a16:creationId xmlns:a16="http://schemas.microsoft.com/office/drawing/2014/main" id="{AAFD407C-1DDC-417D-00D9-12720FB1F3FF}"/>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spTree>
    <p:extLst>
      <p:ext uri="{BB962C8B-B14F-4D97-AF65-F5344CB8AC3E}">
        <p14:creationId xmlns:p14="http://schemas.microsoft.com/office/powerpoint/2010/main" val="23693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B8F3C2D6-291B-44EF-A43A-C5AB52824247}"/>
              </a:ext>
            </a:extLst>
          </p:cNvPr>
          <p:cNvGraphicFramePr>
            <a:graphicFrameLocks/>
          </p:cNvGraphicFramePr>
          <p:nvPr>
            <p:extLst>
              <p:ext uri="{D42A27DB-BD31-4B8C-83A1-F6EECF244321}">
                <p14:modId xmlns:p14="http://schemas.microsoft.com/office/powerpoint/2010/main" val="2793179247"/>
              </p:ext>
            </p:extLst>
          </p:nvPr>
        </p:nvGraphicFramePr>
        <p:xfrm>
          <a:off x="5413248" y="1258806"/>
          <a:ext cx="6400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a:extLst>
              <a:ext uri="{FF2B5EF4-FFF2-40B4-BE49-F238E27FC236}">
                <a16:creationId xmlns:a16="http://schemas.microsoft.com/office/drawing/2014/main" id="{9561D946-390B-038A-53C3-23F2C7C2D254}"/>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What do we have to account for?</a:t>
            </a:r>
          </a:p>
        </p:txBody>
      </p:sp>
      <p:sp>
        <p:nvSpPr>
          <p:cNvPr id="5" name="TextBox 4">
            <a:extLst>
              <a:ext uri="{FF2B5EF4-FFF2-40B4-BE49-F238E27FC236}">
                <a16:creationId xmlns:a16="http://schemas.microsoft.com/office/drawing/2014/main" id="{CB658955-2673-C65D-27E8-DF9027FBA697}"/>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sp>
        <p:nvSpPr>
          <p:cNvPr id="9" name="TextBox 8">
            <a:extLst>
              <a:ext uri="{FF2B5EF4-FFF2-40B4-BE49-F238E27FC236}">
                <a16:creationId xmlns:a16="http://schemas.microsoft.com/office/drawing/2014/main" id="{F91D4B85-3855-15B6-67F4-BD808B6DE431}"/>
              </a:ext>
            </a:extLst>
          </p:cNvPr>
          <p:cNvSpPr txBox="1"/>
          <p:nvPr/>
        </p:nvSpPr>
        <p:spPr>
          <a:xfrm>
            <a:off x="5413248" y="5922249"/>
            <a:ext cx="27432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(Hiebert and Jarvis, 2015) </a:t>
            </a:r>
          </a:p>
        </p:txBody>
      </p:sp>
      <p:grpSp>
        <p:nvGrpSpPr>
          <p:cNvPr id="14" name="Group 13">
            <a:extLst>
              <a:ext uri="{FF2B5EF4-FFF2-40B4-BE49-F238E27FC236}">
                <a16:creationId xmlns:a16="http://schemas.microsoft.com/office/drawing/2014/main" id="{E46A7A34-0F0B-EA5A-21D6-6CD02113C0AF}"/>
              </a:ext>
            </a:extLst>
          </p:cNvPr>
          <p:cNvGrpSpPr/>
          <p:nvPr/>
        </p:nvGrpSpPr>
        <p:grpSpPr>
          <a:xfrm>
            <a:off x="377952" y="1258809"/>
            <a:ext cx="4365119" cy="5541905"/>
            <a:chOff x="377952" y="1258809"/>
            <a:chExt cx="4365119" cy="5541905"/>
          </a:xfrm>
        </p:grpSpPr>
        <p:grpSp>
          <p:nvGrpSpPr>
            <p:cNvPr id="2" name="Group 1">
              <a:extLst>
                <a:ext uri="{FF2B5EF4-FFF2-40B4-BE49-F238E27FC236}">
                  <a16:creationId xmlns:a16="http://schemas.microsoft.com/office/drawing/2014/main" id="{3281D72C-2244-E91F-48BC-DCA8D15640E2}"/>
                </a:ext>
              </a:extLst>
            </p:cNvPr>
            <p:cNvGrpSpPr/>
            <p:nvPr/>
          </p:nvGrpSpPr>
          <p:grpSpPr>
            <a:xfrm>
              <a:off x="377952" y="1258809"/>
              <a:ext cx="4365119" cy="5214292"/>
              <a:chOff x="377952" y="1258809"/>
              <a:chExt cx="4365119" cy="5214292"/>
            </a:xfrm>
          </p:grpSpPr>
          <p:pic>
            <p:nvPicPr>
              <p:cNvPr id="4" name="Picture 3" descr="A diagram of different types of cells&#10;&#10;Description automatically generated">
                <a:extLst>
                  <a:ext uri="{FF2B5EF4-FFF2-40B4-BE49-F238E27FC236}">
                    <a16:creationId xmlns:a16="http://schemas.microsoft.com/office/drawing/2014/main" id="{54FAC416-1F7A-88AA-A98B-4013E25A6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52" y="1258809"/>
                <a:ext cx="4365119" cy="5029200"/>
              </a:xfrm>
              <a:prstGeom prst="rect">
                <a:avLst/>
              </a:prstGeom>
            </p:spPr>
          </p:pic>
          <p:sp>
            <p:nvSpPr>
              <p:cNvPr id="10" name="TextBox 9">
                <a:extLst>
                  <a:ext uri="{FF2B5EF4-FFF2-40B4-BE49-F238E27FC236}">
                    <a16:creationId xmlns:a16="http://schemas.microsoft.com/office/drawing/2014/main" id="{0D9C031C-F3FC-1F18-73D5-9596C4CC5EB4}"/>
                  </a:ext>
                </a:extLst>
              </p:cNvPr>
              <p:cNvSpPr txBox="1"/>
              <p:nvPr/>
            </p:nvSpPr>
            <p:spPr>
              <a:xfrm>
                <a:off x="1709903" y="3492689"/>
                <a:ext cx="1382233" cy="276999"/>
              </a:xfrm>
              <a:prstGeom prst="rect">
                <a:avLst/>
              </a:prstGeom>
              <a:noFill/>
            </p:spPr>
            <p:txBody>
              <a:bodyPr wrap="square" rtlCol="0">
                <a:spAutoFit/>
              </a:bodyPr>
              <a:lstStyle/>
              <a:p>
                <a:pPr algn="ctr"/>
                <a:r>
                  <a:rPr lang="en-US" sz="1200" b="1" dirty="0">
                    <a:solidFill>
                      <a:srgbClr val="121212"/>
                    </a:solidFill>
                    <a:latin typeface="Arial" panose="020B0604020202020204" pitchFamily="34" charset="0"/>
                    <a:cs typeface="Arial" panose="020B0604020202020204" pitchFamily="34" charset="0"/>
                  </a:rPr>
                  <a:t>~3-4 weeks</a:t>
                </a:r>
              </a:p>
            </p:txBody>
          </p:sp>
          <p:sp>
            <p:nvSpPr>
              <p:cNvPr id="11" name="TextBox 10">
                <a:extLst>
                  <a:ext uri="{FF2B5EF4-FFF2-40B4-BE49-F238E27FC236}">
                    <a16:creationId xmlns:a16="http://schemas.microsoft.com/office/drawing/2014/main" id="{E871AEC1-D115-1648-131B-F8F024C8ABE5}"/>
                  </a:ext>
                </a:extLst>
              </p:cNvPr>
              <p:cNvSpPr txBox="1"/>
              <p:nvPr/>
            </p:nvSpPr>
            <p:spPr>
              <a:xfrm>
                <a:off x="1709904" y="6196102"/>
                <a:ext cx="1382233" cy="276999"/>
              </a:xfrm>
              <a:prstGeom prst="rect">
                <a:avLst/>
              </a:prstGeom>
              <a:noFill/>
            </p:spPr>
            <p:txBody>
              <a:bodyPr wrap="square" rtlCol="0">
                <a:spAutoFit/>
              </a:bodyPr>
              <a:lstStyle/>
              <a:p>
                <a:pPr algn="ctr"/>
                <a:r>
                  <a:rPr lang="en-US" sz="1200" b="1" dirty="0">
                    <a:solidFill>
                      <a:srgbClr val="121212"/>
                    </a:solidFill>
                    <a:latin typeface="Arial" panose="020B0604020202020204" pitchFamily="34" charset="0"/>
                    <a:cs typeface="Arial" panose="020B0604020202020204" pitchFamily="34" charset="0"/>
                  </a:rPr>
                  <a:t>~1 year</a:t>
                </a:r>
              </a:p>
            </p:txBody>
          </p:sp>
          <p:sp>
            <p:nvSpPr>
              <p:cNvPr id="12" name="TextBox 11">
                <a:extLst>
                  <a:ext uri="{FF2B5EF4-FFF2-40B4-BE49-F238E27FC236}">
                    <a16:creationId xmlns:a16="http://schemas.microsoft.com/office/drawing/2014/main" id="{C24F668D-3989-146A-ABEA-67BD1467BF2E}"/>
                  </a:ext>
                </a:extLst>
              </p:cNvPr>
              <p:cNvSpPr txBox="1"/>
              <p:nvPr/>
            </p:nvSpPr>
            <p:spPr>
              <a:xfrm>
                <a:off x="487161" y="5861945"/>
                <a:ext cx="1382233" cy="276999"/>
              </a:xfrm>
              <a:prstGeom prst="rect">
                <a:avLst/>
              </a:prstGeom>
              <a:noFill/>
            </p:spPr>
            <p:txBody>
              <a:bodyPr wrap="square" rtlCol="0">
                <a:spAutoFit/>
              </a:bodyPr>
              <a:lstStyle/>
              <a:p>
                <a:pPr algn="ctr"/>
                <a:r>
                  <a:rPr lang="en-US" sz="1200" b="1" dirty="0">
                    <a:solidFill>
                      <a:srgbClr val="121212"/>
                    </a:solidFill>
                    <a:latin typeface="Arial" panose="020B0604020202020204" pitchFamily="34" charset="0"/>
                    <a:cs typeface="Arial" panose="020B0604020202020204" pitchFamily="34" charset="0"/>
                  </a:rPr>
                  <a:t>~7-9 years</a:t>
                </a:r>
              </a:p>
            </p:txBody>
          </p:sp>
        </p:grpSp>
        <p:sp>
          <p:nvSpPr>
            <p:cNvPr id="13" name="TextBox 12">
              <a:extLst>
                <a:ext uri="{FF2B5EF4-FFF2-40B4-BE49-F238E27FC236}">
                  <a16:creationId xmlns:a16="http://schemas.microsoft.com/office/drawing/2014/main" id="{92E50461-1EE2-AAE4-7756-A4C7A9F58C1E}"/>
                </a:ext>
              </a:extLst>
            </p:cNvPr>
            <p:cNvSpPr txBox="1"/>
            <p:nvPr/>
          </p:nvSpPr>
          <p:spPr>
            <a:xfrm>
              <a:off x="377952" y="6434954"/>
              <a:ext cx="27432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(Suárez-Morales, 2015) </a:t>
              </a:r>
            </a:p>
          </p:txBody>
        </p:sp>
      </p:grpSp>
    </p:spTree>
    <p:extLst>
      <p:ext uri="{BB962C8B-B14F-4D97-AF65-F5344CB8AC3E}">
        <p14:creationId xmlns:p14="http://schemas.microsoft.com/office/powerpoint/2010/main" val="75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51D8C2-0C4E-B1B6-2E91-D31E7722A7E1}"/>
              </a:ext>
            </a:extLst>
          </p:cNvPr>
          <p:cNvPicPr>
            <a:picLocks noChangeAspect="1"/>
          </p:cNvPicPr>
          <p:nvPr/>
        </p:nvPicPr>
        <p:blipFill>
          <a:blip r:embed="rId3"/>
          <a:stretch>
            <a:fillRect/>
          </a:stretch>
        </p:blipFill>
        <p:spPr>
          <a:xfrm>
            <a:off x="8714232" y="1828800"/>
            <a:ext cx="3200400" cy="3200400"/>
          </a:xfrm>
          <a:prstGeom prst="rect">
            <a:avLst/>
          </a:prstGeom>
        </p:spPr>
      </p:pic>
      <p:pic>
        <p:nvPicPr>
          <p:cNvPr id="15" name="Picture 14" descr="A map of a sea&#10;&#10;Description automatically generated">
            <a:extLst>
              <a:ext uri="{FF2B5EF4-FFF2-40B4-BE49-F238E27FC236}">
                <a16:creationId xmlns:a16="http://schemas.microsoft.com/office/drawing/2014/main" id="{4CC4D0C6-5C85-EE8B-D88E-5E7459525509}"/>
              </a:ext>
            </a:extLst>
          </p:cNvPr>
          <p:cNvPicPr>
            <a:picLocks noChangeAspect="1"/>
          </p:cNvPicPr>
          <p:nvPr/>
        </p:nvPicPr>
        <p:blipFill>
          <a:blip r:embed="rId4"/>
          <a:stretch>
            <a:fillRect/>
          </a:stretch>
        </p:blipFill>
        <p:spPr>
          <a:xfrm>
            <a:off x="4494276" y="1828800"/>
            <a:ext cx="3200400" cy="3200400"/>
          </a:xfrm>
          <a:prstGeom prst="rect">
            <a:avLst/>
          </a:prstGeom>
        </p:spPr>
      </p:pic>
      <p:pic>
        <p:nvPicPr>
          <p:cNvPr id="17" name="Picture 16">
            <a:extLst>
              <a:ext uri="{FF2B5EF4-FFF2-40B4-BE49-F238E27FC236}">
                <a16:creationId xmlns:a16="http://schemas.microsoft.com/office/drawing/2014/main" id="{0BBECB21-05C0-2CA4-F884-5CB782F873B1}"/>
              </a:ext>
            </a:extLst>
          </p:cNvPr>
          <p:cNvPicPr>
            <a:picLocks noChangeAspect="1"/>
          </p:cNvPicPr>
          <p:nvPr/>
        </p:nvPicPr>
        <p:blipFill>
          <a:blip r:embed="rId5"/>
          <a:stretch>
            <a:fillRect/>
          </a:stretch>
        </p:blipFill>
        <p:spPr>
          <a:xfrm>
            <a:off x="4495801" y="1828800"/>
            <a:ext cx="3200400" cy="3200400"/>
          </a:xfrm>
          <a:prstGeom prst="rect">
            <a:avLst/>
          </a:prstGeom>
          <a:ln w="12700">
            <a:solidFill>
              <a:sysClr val="windowText" lastClr="000000"/>
            </a:solidFill>
          </a:ln>
        </p:spPr>
      </p:pic>
      <p:pic>
        <p:nvPicPr>
          <p:cNvPr id="18" name="Picture 17">
            <a:extLst>
              <a:ext uri="{FF2B5EF4-FFF2-40B4-BE49-F238E27FC236}">
                <a16:creationId xmlns:a16="http://schemas.microsoft.com/office/drawing/2014/main" id="{E4C9EE9C-1C11-9E34-BE6D-E000C5E2FCFA}"/>
              </a:ext>
            </a:extLst>
          </p:cNvPr>
          <p:cNvPicPr>
            <a:picLocks noChangeAspect="1"/>
          </p:cNvPicPr>
          <p:nvPr/>
        </p:nvPicPr>
        <p:blipFill>
          <a:blip r:embed="rId6"/>
          <a:stretch>
            <a:fillRect/>
          </a:stretch>
        </p:blipFill>
        <p:spPr>
          <a:xfrm>
            <a:off x="274320" y="1828800"/>
            <a:ext cx="3200400" cy="3200400"/>
          </a:xfrm>
          <a:prstGeom prst="rect">
            <a:avLst/>
          </a:prstGeom>
        </p:spPr>
      </p:pic>
      <p:pic>
        <p:nvPicPr>
          <p:cNvPr id="19" name="Picture 18">
            <a:extLst>
              <a:ext uri="{FF2B5EF4-FFF2-40B4-BE49-F238E27FC236}">
                <a16:creationId xmlns:a16="http://schemas.microsoft.com/office/drawing/2014/main" id="{88CA45A8-43E3-55F7-EE64-1EAB9B3225B0}"/>
              </a:ext>
            </a:extLst>
          </p:cNvPr>
          <p:cNvPicPr>
            <a:picLocks/>
          </p:cNvPicPr>
          <p:nvPr/>
        </p:nvPicPr>
        <p:blipFill>
          <a:blip r:embed="rId7"/>
          <a:stretch>
            <a:fillRect/>
          </a:stretch>
        </p:blipFill>
        <p:spPr>
          <a:xfrm>
            <a:off x="272796" y="1828800"/>
            <a:ext cx="3200400" cy="3200400"/>
          </a:xfrm>
          <a:prstGeom prst="rect">
            <a:avLst/>
          </a:prstGeom>
          <a:ln w="12700">
            <a:solidFill>
              <a:sysClr val="windowText" lastClr="000000"/>
            </a:solidFill>
          </a:ln>
        </p:spPr>
      </p:pic>
      <p:sp>
        <p:nvSpPr>
          <p:cNvPr id="20" name="Title 1">
            <a:extLst>
              <a:ext uri="{FF2B5EF4-FFF2-40B4-BE49-F238E27FC236}">
                <a16:creationId xmlns:a16="http://schemas.microsoft.com/office/drawing/2014/main" id="{6259042F-5708-2082-D6E5-0191761BC7C2}"/>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How do we account for abiotic factors?</a:t>
            </a:r>
          </a:p>
        </p:txBody>
      </p:sp>
      <p:cxnSp>
        <p:nvCxnSpPr>
          <p:cNvPr id="21" name="Straight Arrow Connector 20">
            <a:extLst>
              <a:ext uri="{FF2B5EF4-FFF2-40B4-BE49-F238E27FC236}">
                <a16:creationId xmlns:a16="http://schemas.microsoft.com/office/drawing/2014/main" id="{02AEE9CB-E93B-F4F8-EF8C-C8904F08E836}"/>
              </a:ext>
            </a:extLst>
          </p:cNvPr>
          <p:cNvCxnSpPr>
            <a:cxnSpLocks/>
          </p:cNvCxnSpPr>
          <p:nvPr/>
        </p:nvCxnSpPr>
        <p:spPr>
          <a:xfrm flipV="1">
            <a:off x="3641598" y="3429000"/>
            <a:ext cx="685800" cy="0"/>
          </a:xfrm>
          <a:prstGeom prst="straightConnector1">
            <a:avLst/>
          </a:prstGeom>
          <a:noFill/>
          <a:ln w="57150" cap="rnd" cmpd="sng" algn="ctr">
            <a:solidFill>
              <a:sysClr val="windowText" lastClr="000000"/>
            </a:solidFill>
            <a:prstDash val="solid"/>
            <a:round/>
            <a:headEnd type="none" w="med" len="med"/>
            <a:tailEnd type="arrow" w="lg" len="med"/>
          </a:ln>
          <a:effectLst/>
        </p:spPr>
      </p:cxnSp>
      <p:cxnSp>
        <p:nvCxnSpPr>
          <p:cNvPr id="22" name="Straight Arrow Connector 21">
            <a:extLst>
              <a:ext uri="{FF2B5EF4-FFF2-40B4-BE49-F238E27FC236}">
                <a16:creationId xmlns:a16="http://schemas.microsoft.com/office/drawing/2014/main" id="{8C73BC2F-6369-4FBA-57D4-A0DAF102B38A}"/>
              </a:ext>
            </a:extLst>
          </p:cNvPr>
          <p:cNvCxnSpPr>
            <a:cxnSpLocks/>
          </p:cNvCxnSpPr>
          <p:nvPr/>
        </p:nvCxnSpPr>
        <p:spPr>
          <a:xfrm flipV="1">
            <a:off x="7861554" y="3429000"/>
            <a:ext cx="685800" cy="0"/>
          </a:xfrm>
          <a:prstGeom prst="straightConnector1">
            <a:avLst/>
          </a:prstGeom>
          <a:noFill/>
          <a:ln w="57150" cap="rnd" cmpd="sng" algn="ctr">
            <a:solidFill>
              <a:sysClr val="windowText" lastClr="000000"/>
            </a:solidFill>
            <a:prstDash val="solid"/>
            <a:round/>
            <a:headEnd type="none" w="med" len="med"/>
            <a:tailEnd type="arrow" w="lg" len="med"/>
          </a:ln>
          <a:effectLst/>
        </p:spPr>
      </p:cxnSp>
      <p:sp>
        <p:nvSpPr>
          <p:cNvPr id="23" name="TextBox 22">
            <a:extLst>
              <a:ext uri="{FF2B5EF4-FFF2-40B4-BE49-F238E27FC236}">
                <a16:creationId xmlns:a16="http://schemas.microsoft.com/office/drawing/2014/main" id="{408C58F9-0CAB-7F72-DBBE-2C01F85A9125}"/>
              </a:ext>
            </a:extLst>
          </p:cNvPr>
          <p:cNvSpPr txBox="1"/>
          <p:nvPr/>
        </p:nvSpPr>
        <p:spPr>
          <a:xfrm>
            <a:off x="274320" y="5120640"/>
            <a:ext cx="3200400" cy="400110"/>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2000" dirty="0">
                <a:latin typeface="Avenir Next LT Pro Light"/>
                <a:cs typeface="Arial" panose="020B0604020202020204" pitchFamily="34" charset="0"/>
              </a:rPr>
              <a:t>Coastline of </a:t>
            </a:r>
            <a:r>
              <a:rPr lang="en-US" dirty="0">
                <a:latin typeface="Avenir Next LT Pro Light"/>
                <a:cs typeface="Arial" panose="020B0604020202020204" pitchFamily="34" charset="0"/>
              </a:rPr>
              <a:t>Coos Bay, OR</a:t>
            </a:r>
          </a:p>
        </p:txBody>
      </p:sp>
      <p:sp>
        <p:nvSpPr>
          <p:cNvPr id="24" name="TextBox 23">
            <a:extLst>
              <a:ext uri="{FF2B5EF4-FFF2-40B4-BE49-F238E27FC236}">
                <a16:creationId xmlns:a16="http://schemas.microsoft.com/office/drawing/2014/main" id="{A87752BB-F2FC-ACF9-5D39-C2908F1CCA6E}"/>
              </a:ext>
            </a:extLst>
          </p:cNvPr>
          <p:cNvSpPr txBox="1"/>
          <p:nvPr/>
        </p:nvSpPr>
        <p:spPr>
          <a:xfrm>
            <a:off x="4495800" y="5120640"/>
            <a:ext cx="3200400" cy="646331"/>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dirty="0">
                <a:latin typeface="Avenir Next LT Pro Light"/>
                <a:cs typeface="Arial" panose="020B0604020202020204" pitchFamily="34" charset="0"/>
              </a:rPr>
              <a:t>+ Settlement Habitat</a:t>
            </a:r>
          </a:p>
          <a:p>
            <a:pPr algn="ctr">
              <a:defRPr sz="2000" b="0" i="0" u="none" strike="noStrike" kern="1200" baseline="0">
                <a:solidFill>
                  <a:sysClr val="windowText" lastClr="000000"/>
                </a:solidFill>
                <a:latin typeface="+mn-lt"/>
                <a:ea typeface="+mn-ea"/>
                <a:cs typeface="Arial" panose="020B0604020202020204" pitchFamily="34" charset="0"/>
              </a:defRPr>
            </a:pPr>
            <a:r>
              <a:rPr lang="en-US" sz="1600" dirty="0">
                <a:solidFill>
                  <a:schemeClr val="tx1">
                    <a:lumMod val="50000"/>
                    <a:lumOff val="50000"/>
                  </a:schemeClr>
                </a:solidFill>
                <a:latin typeface="Avenir Next LT Pro Light"/>
                <a:cs typeface="Arial" panose="020B0604020202020204" pitchFamily="34" charset="0"/>
              </a:rPr>
              <a:t>Observations by Craig Young</a:t>
            </a:r>
          </a:p>
        </p:txBody>
      </p:sp>
      <p:sp>
        <p:nvSpPr>
          <p:cNvPr id="25" name="TextBox 24">
            <a:extLst>
              <a:ext uri="{FF2B5EF4-FFF2-40B4-BE49-F238E27FC236}">
                <a16:creationId xmlns:a16="http://schemas.microsoft.com/office/drawing/2014/main" id="{00ABDD16-9ECB-2DE1-F4DA-4188FAEF780F}"/>
              </a:ext>
            </a:extLst>
          </p:cNvPr>
          <p:cNvSpPr txBox="1"/>
          <p:nvPr/>
        </p:nvSpPr>
        <p:spPr>
          <a:xfrm>
            <a:off x="8714232" y="4997529"/>
            <a:ext cx="3200400" cy="892552"/>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dirty="0">
                <a:latin typeface="Avenir Next LT Pro Light"/>
                <a:cs typeface="Arial" panose="020B0604020202020204" pitchFamily="34" charset="0"/>
              </a:rPr>
              <a:t>+ Salinity &amp; Temperature</a:t>
            </a:r>
          </a:p>
          <a:p>
            <a:pPr algn="ctr">
              <a:defRPr sz="2000" b="0" i="0" u="none" strike="noStrike" kern="1200" baseline="0">
                <a:solidFill>
                  <a:sysClr val="windowText" lastClr="000000"/>
                </a:solidFill>
                <a:latin typeface="+mn-lt"/>
                <a:ea typeface="+mn-ea"/>
                <a:cs typeface="Arial" panose="020B0604020202020204" pitchFamily="34" charset="0"/>
              </a:defRPr>
            </a:pPr>
            <a:r>
              <a:rPr lang="en-US" sz="1600" dirty="0">
                <a:solidFill>
                  <a:schemeClr val="tx1">
                    <a:lumMod val="50000"/>
                    <a:lumOff val="50000"/>
                  </a:schemeClr>
                </a:solidFill>
                <a:latin typeface="Avenir Next LT Pro Light"/>
                <a:cs typeface="Arial" panose="020B0604020202020204" pitchFamily="34" charset="0"/>
              </a:rPr>
              <a:t>(Conroy et al., 2020) &amp; </a:t>
            </a:r>
            <a:br>
              <a:rPr lang="en-US" sz="1600" dirty="0">
                <a:solidFill>
                  <a:schemeClr val="tx1">
                    <a:lumMod val="50000"/>
                    <a:lumOff val="50000"/>
                  </a:schemeClr>
                </a:solidFill>
                <a:latin typeface="Avenir Next LT Pro Light"/>
                <a:cs typeface="Arial" panose="020B0604020202020204" pitchFamily="34" charset="0"/>
              </a:rPr>
            </a:br>
            <a:r>
              <a:rPr lang="en-US" sz="1600" dirty="0">
                <a:solidFill>
                  <a:schemeClr val="tx1">
                    <a:lumMod val="50000"/>
                    <a:lumOff val="50000"/>
                  </a:schemeClr>
                </a:solidFill>
                <a:latin typeface="Avenir Next LT Pro Light"/>
                <a:cs typeface="Arial" panose="020B0604020202020204" pitchFamily="34" charset="0"/>
              </a:rPr>
              <a:t>(Marin </a:t>
            </a:r>
            <a:r>
              <a:rPr lang="en-US" sz="1600" dirty="0" err="1">
                <a:solidFill>
                  <a:schemeClr val="tx1">
                    <a:lumMod val="50000"/>
                    <a:lumOff val="50000"/>
                  </a:schemeClr>
                </a:solidFill>
                <a:latin typeface="Avenir Next LT Pro Light"/>
                <a:cs typeface="Arial" panose="020B0604020202020204" pitchFamily="34" charset="0"/>
              </a:rPr>
              <a:t>Jarrin</a:t>
            </a:r>
            <a:r>
              <a:rPr lang="en-US" sz="1600" dirty="0">
                <a:solidFill>
                  <a:schemeClr val="tx1">
                    <a:lumMod val="50000"/>
                    <a:lumOff val="50000"/>
                  </a:schemeClr>
                </a:solidFill>
                <a:latin typeface="Avenir Next LT Pro Light"/>
                <a:cs typeface="Arial" panose="020B0604020202020204" pitchFamily="34" charset="0"/>
              </a:rPr>
              <a:t> et al., 2022)</a:t>
            </a:r>
          </a:p>
        </p:txBody>
      </p:sp>
      <p:sp>
        <p:nvSpPr>
          <p:cNvPr id="5" name="TextBox 4">
            <a:extLst>
              <a:ext uri="{FF2B5EF4-FFF2-40B4-BE49-F238E27FC236}">
                <a16:creationId xmlns:a16="http://schemas.microsoft.com/office/drawing/2014/main" id="{C9AA8C9E-95F4-A06B-5E2C-6DEE1921ADBF}"/>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grpSp>
        <p:nvGrpSpPr>
          <p:cNvPr id="2" name="Group 1">
            <a:extLst>
              <a:ext uri="{FF2B5EF4-FFF2-40B4-BE49-F238E27FC236}">
                <a16:creationId xmlns:a16="http://schemas.microsoft.com/office/drawing/2014/main" id="{8A6B22B3-FEEB-B4C0-1CFB-95644772067A}"/>
              </a:ext>
            </a:extLst>
          </p:cNvPr>
          <p:cNvGrpSpPr>
            <a:grpSpLocks noChangeAspect="1"/>
          </p:cNvGrpSpPr>
          <p:nvPr/>
        </p:nvGrpSpPr>
        <p:grpSpPr>
          <a:xfrm>
            <a:off x="4724400" y="6467221"/>
            <a:ext cx="2743200" cy="232918"/>
            <a:chOff x="3264564" y="6103694"/>
            <a:chExt cx="5653060" cy="479986"/>
          </a:xfrm>
        </p:grpSpPr>
        <p:grpSp>
          <p:nvGrpSpPr>
            <p:cNvPr id="3" name="Group 2">
              <a:extLst>
                <a:ext uri="{FF2B5EF4-FFF2-40B4-BE49-F238E27FC236}">
                  <a16:creationId xmlns:a16="http://schemas.microsoft.com/office/drawing/2014/main" id="{C6A9789D-24C9-8370-E0B8-54ABC8B0274E}"/>
                </a:ext>
              </a:extLst>
            </p:cNvPr>
            <p:cNvGrpSpPr/>
            <p:nvPr/>
          </p:nvGrpSpPr>
          <p:grpSpPr>
            <a:xfrm>
              <a:off x="3264564" y="6103694"/>
              <a:ext cx="1583965" cy="479986"/>
              <a:chOff x="32004000" y="13030200"/>
              <a:chExt cx="2272465" cy="685800"/>
            </a:xfrm>
          </p:grpSpPr>
          <p:sp>
            <p:nvSpPr>
              <p:cNvPr id="11" name="Rectangle 10">
                <a:extLst>
                  <a:ext uri="{FF2B5EF4-FFF2-40B4-BE49-F238E27FC236}">
                    <a16:creationId xmlns:a16="http://schemas.microsoft.com/office/drawing/2014/main" id="{3547026E-F3BF-25EC-DA60-087BCB5BBD4B}"/>
                  </a:ext>
                </a:extLst>
              </p:cNvPr>
              <p:cNvSpPr>
                <a:spLocks noChangeAspect="1"/>
              </p:cNvSpPr>
              <p:nvPr/>
            </p:nvSpPr>
            <p:spPr>
              <a:xfrm>
                <a:off x="32004000" y="13030200"/>
                <a:ext cx="685800" cy="6858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14E075A-7281-C164-0D9A-CFAF8B7F0837}"/>
                  </a:ext>
                </a:extLst>
              </p:cNvPr>
              <p:cNvSpPr txBox="1"/>
              <p:nvPr/>
            </p:nvSpPr>
            <p:spPr>
              <a:xfrm>
                <a:off x="32918400" y="13096102"/>
                <a:ext cx="1358065" cy="553998"/>
              </a:xfrm>
              <a:prstGeom prst="rect">
                <a:avLst/>
              </a:prstGeom>
              <a:noFill/>
            </p:spPr>
            <p:txBody>
              <a:bodyPr wrap="none" rtlCol="0" anchor="ctr">
                <a:noAutofit/>
              </a:bodyPr>
              <a:lstStyle/>
              <a:p>
                <a:pPr algn="ctr"/>
                <a:r>
                  <a:rPr lang="en-US" sz="1200" dirty="0">
                    <a:latin typeface="Avenir Next LT Pro Light" panose="020B0304020202020204" pitchFamily="34" charset="0"/>
                  </a:rPr>
                  <a:t>Larvae</a:t>
                </a:r>
              </a:p>
            </p:txBody>
          </p:sp>
        </p:grpSp>
        <p:grpSp>
          <p:nvGrpSpPr>
            <p:cNvPr id="4" name="Group 3">
              <a:extLst>
                <a:ext uri="{FF2B5EF4-FFF2-40B4-BE49-F238E27FC236}">
                  <a16:creationId xmlns:a16="http://schemas.microsoft.com/office/drawing/2014/main" id="{759FF6A4-85CF-24EE-501F-4A438A520B20}"/>
                </a:ext>
              </a:extLst>
            </p:cNvPr>
            <p:cNvGrpSpPr/>
            <p:nvPr/>
          </p:nvGrpSpPr>
          <p:grpSpPr>
            <a:xfrm>
              <a:off x="5176643" y="6103694"/>
              <a:ext cx="1881176" cy="479986"/>
              <a:chOff x="34747200" y="13006630"/>
              <a:chExt cx="2698864" cy="685800"/>
            </a:xfrm>
          </p:grpSpPr>
          <p:sp>
            <p:nvSpPr>
              <p:cNvPr id="9" name="Rectangle 8">
                <a:extLst>
                  <a:ext uri="{FF2B5EF4-FFF2-40B4-BE49-F238E27FC236}">
                    <a16:creationId xmlns:a16="http://schemas.microsoft.com/office/drawing/2014/main" id="{697365C6-D0C7-DD1F-B4C0-5AA5D33D9A91}"/>
                  </a:ext>
                </a:extLst>
              </p:cNvPr>
              <p:cNvSpPr/>
              <p:nvPr/>
            </p:nvSpPr>
            <p:spPr>
              <a:xfrm>
                <a:off x="34747200" y="13006630"/>
                <a:ext cx="685800" cy="685800"/>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25675AE-41F8-D009-2636-60EF400E0D90}"/>
                  </a:ext>
                </a:extLst>
              </p:cNvPr>
              <p:cNvSpPr txBox="1"/>
              <p:nvPr/>
            </p:nvSpPr>
            <p:spPr>
              <a:xfrm>
                <a:off x="35661600" y="13072542"/>
                <a:ext cx="1784464" cy="553998"/>
              </a:xfrm>
              <a:prstGeom prst="rect">
                <a:avLst/>
              </a:prstGeom>
              <a:noFill/>
            </p:spPr>
            <p:txBody>
              <a:bodyPr wrap="none" rtlCol="0" anchor="ctr">
                <a:noAutofit/>
              </a:bodyPr>
              <a:lstStyle/>
              <a:p>
                <a:pPr algn="ctr"/>
                <a:r>
                  <a:rPr lang="en-US" sz="1200" dirty="0">
                    <a:latin typeface="Avenir Next LT Pro Light" panose="020B0304020202020204" pitchFamily="34" charset="0"/>
                  </a:rPr>
                  <a:t>Juveniles</a:t>
                </a:r>
              </a:p>
            </p:txBody>
          </p:sp>
        </p:grpSp>
        <p:grpSp>
          <p:nvGrpSpPr>
            <p:cNvPr id="6" name="Group 5">
              <a:extLst>
                <a:ext uri="{FF2B5EF4-FFF2-40B4-BE49-F238E27FC236}">
                  <a16:creationId xmlns:a16="http://schemas.microsoft.com/office/drawing/2014/main" id="{FBE12A2B-10E1-1E12-2296-0F83E6E0853C}"/>
                </a:ext>
              </a:extLst>
            </p:cNvPr>
            <p:cNvGrpSpPr/>
            <p:nvPr/>
          </p:nvGrpSpPr>
          <p:grpSpPr>
            <a:xfrm>
              <a:off x="7407403" y="6103694"/>
              <a:ext cx="1510221" cy="479986"/>
              <a:chOff x="37490400" y="12925714"/>
              <a:chExt cx="2166667" cy="685800"/>
            </a:xfrm>
          </p:grpSpPr>
          <p:sp>
            <p:nvSpPr>
              <p:cNvPr id="7" name="Rectangle 6">
                <a:extLst>
                  <a:ext uri="{FF2B5EF4-FFF2-40B4-BE49-F238E27FC236}">
                    <a16:creationId xmlns:a16="http://schemas.microsoft.com/office/drawing/2014/main" id="{92363437-28CC-0D4C-6C53-0925982DC4E6}"/>
                  </a:ext>
                </a:extLst>
              </p:cNvPr>
              <p:cNvSpPr>
                <a:spLocks noChangeAspect="1"/>
              </p:cNvSpPr>
              <p:nvPr/>
            </p:nvSpPr>
            <p:spPr>
              <a:xfrm>
                <a:off x="37490400" y="12925714"/>
                <a:ext cx="685800" cy="685800"/>
              </a:xfrm>
              <a:prstGeom prst="rect">
                <a:avLst/>
              </a:prstGeom>
              <a:solidFill>
                <a:srgbClr val="196B24"/>
              </a:solidFill>
              <a:ln>
                <a:solidFill>
                  <a:srgbClr val="196B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C1CD21D-1D15-CAF8-F4D9-B904E753EF02}"/>
                  </a:ext>
                </a:extLst>
              </p:cNvPr>
              <p:cNvSpPr txBox="1"/>
              <p:nvPr/>
            </p:nvSpPr>
            <p:spPr>
              <a:xfrm>
                <a:off x="38404801" y="12991616"/>
                <a:ext cx="1252266" cy="553998"/>
              </a:xfrm>
              <a:prstGeom prst="rect">
                <a:avLst/>
              </a:prstGeom>
              <a:noFill/>
            </p:spPr>
            <p:txBody>
              <a:bodyPr wrap="none" rtlCol="0" anchor="ctr">
                <a:noAutofit/>
              </a:bodyPr>
              <a:lstStyle/>
              <a:p>
                <a:pPr algn="ctr"/>
                <a:r>
                  <a:rPr lang="en-US" sz="1200" dirty="0">
                    <a:latin typeface="Avenir Next LT Pro Light" panose="020B0304020202020204" pitchFamily="34" charset="0"/>
                  </a:rPr>
                  <a:t>Adults</a:t>
                </a:r>
              </a:p>
            </p:txBody>
          </p:sp>
        </p:grpSp>
      </p:grpSp>
      <p:pic>
        <p:nvPicPr>
          <p:cNvPr id="13" name="Picture 12">
            <a:extLst>
              <a:ext uri="{FF2B5EF4-FFF2-40B4-BE49-F238E27FC236}">
                <a16:creationId xmlns:a16="http://schemas.microsoft.com/office/drawing/2014/main" id="{1166B3F2-771E-AFF0-04A2-A65E3D2D52CC}"/>
              </a:ext>
            </a:extLst>
          </p:cNvPr>
          <p:cNvPicPr>
            <a:picLocks noChangeAspect="1"/>
          </p:cNvPicPr>
          <p:nvPr/>
        </p:nvPicPr>
        <p:blipFill>
          <a:blip r:embed="rId8"/>
          <a:stretch>
            <a:fillRect/>
          </a:stretch>
        </p:blipFill>
        <p:spPr>
          <a:xfrm>
            <a:off x="8712706" y="1826514"/>
            <a:ext cx="3204973" cy="3204973"/>
          </a:xfrm>
          <a:prstGeom prst="rect">
            <a:avLst/>
          </a:prstGeom>
          <a:ln w="12700">
            <a:solidFill>
              <a:sysClr val="windowText" lastClr="000000"/>
            </a:solidFill>
          </a:ln>
        </p:spPr>
      </p:pic>
    </p:spTree>
    <p:extLst>
      <p:ext uri="{BB962C8B-B14F-4D97-AF65-F5344CB8AC3E}">
        <p14:creationId xmlns:p14="http://schemas.microsoft.com/office/powerpoint/2010/main" val="22354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B9E04BC-2DFC-D76C-7340-8430E929AB44}"/>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The </a:t>
            </a:r>
            <a:r>
              <a:rPr lang="en-US" sz="4000" cap="none" dirty="0">
                <a:solidFill>
                  <a:schemeClr val="tx1"/>
                </a:solidFill>
                <a:latin typeface="Century Gothic"/>
              </a:rPr>
              <a:t>R</a:t>
            </a:r>
            <a:r>
              <a:rPr kumimoji="0" lang="en-US" sz="4000" b="0" i="0" u="none" strike="noStrike" kern="1200" cap="none" spc="30" normalizeH="0" baseline="0" noProof="0" dirty="0">
                <a:ln>
                  <a:noFill/>
                </a:ln>
                <a:solidFill>
                  <a:schemeClr val="tx1"/>
                </a:solidFill>
                <a:effectLst/>
                <a:uLnTx/>
                <a:uFillTx/>
                <a:latin typeface="Century Gothic"/>
                <a:ea typeface="+mj-ea"/>
                <a:cs typeface="+mj-cs"/>
              </a:rPr>
              <a:t>ole of Salinity and Temperature</a:t>
            </a:r>
          </a:p>
        </p:txBody>
      </p:sp>
      <p:sp>
        <p:nvSpPr>
          <p:cNvPr id="24" name="TextBox 23">
            <a:extLst>
              <a:ext uri="{FF2B5EF4-FFF2-40B4-BE49-F238E27FC236}">
                <a16:creationId xmlns:a16="http://schemas.microsoft.com/office/drawing/2014/main" id="{4414A46F-AB9E-D044-4E50-10054AED91FB}"/>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grpSp>
        <p:nvGrpSpPr>
          <p:cNvPr id="7" name="Group 6">
            <a:extLst>
              <a:ext uri="{FF2B5EF4-FFF2-40B4-BE49-F238E27FC236}">
                <a16:creationId xmlns:a16="http://schemas.microsoft.com/office/drawing/2014/main" id="{946C2940-67CF-9B1F-0193-8A00C0DA7E6C}"/>
              </a:ext>
            </a:extLst>
          </p:cNvPr>
          <p:cNvGrpSpPr/>
          <p:nvPr/>
        </p:nvGrpSpPr>
        <p:grpSpPr>
          <a:xfrm>
            <a:off x="4495800" y="1645920"/>
            <a:ext cx="3657600" cy="4023360"/>
            <a:chOff x="4267200" y="1645920"/>
            <a:chExt cx="3657600" cy="4023360"/>
          </a:xfrm>
        </p:grpSpPr>
        <p:sp>
          <p:nvSpPr>
            <p:cNvPr id="2" name="TextBox 1">
              <a:extLst>
                <a:ext uri="{FF2B5EF4-FFF2-40B4-BE49-F238E27FC236}">
                  <a16:creationId xmlns:a16="http://schemas.microsoft.com/office/drawing/2014/main" id="{B2870DEF-22D7-8CEC-7C48-294147602A4F}"/>
                </a:ext>
              </a:extLst>
            </p:cNvPr>
            <p:cNvSpPr txBox="1"/>
            <p:nvPr/>
          </p:nvSpPr>
          <p:spPr>
            <a:xfrm>
              <a:off x="4267200" y="5303520"/>
              <a:ext cx="22860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(Berger, 2009)</a:t>
              </a:r>
            </a:p>
          </p:txBody>
        </p:sp>
        <p:graphicFrame>
          <p:nvGraphicFramePr>
            <p:cNvPr id="17" name="Chart 16">
              <a:extLst>
                <a:ext uri="{FF2B5EF4-FFF2-40B4-BE49-F238E27FC236}">
                  <a16:creationId xmlns:a16="http://schemas.microsoft.com/office/drawing/2014/main" id="{F30398A8-C917-485A-494D-5AE4504FDF01}"/>
                </a:ext>
              </a:extLst>
            </p:cNvPr>
            <p:cNvGraphicFramePr>
              <a:graphicFrameLocks/>
            </p:cNvGraphicFramePr>
            <p:nvPr>
              <p:extLst>
                <p:ext uri="{D42A27DB-BD31-4B8C-83A1-F6EECF244321}">
                  <p14:modId xmlns:p14="http://schemas.microsoft.com/office/powerpoint/2010/main" val="1247315196"/>
                </p:ext>
              </p:extLst>
            </p:nvPr>
          </p:nvGraphicFramePr>
          <p:xfrm>
            <a:off x="4267200" y="1645920"/>
            <a:ext cx="3657600" cy="3657600"/>
          </p:xfrm>
          <a:graphic>
            <a:graphicData uri="http://schemas.openxmlformats.org/drawingml/2006/chart">
              <c:chart xmlns:c="http://schemas.openxmlformats.org/drawingml/2006/chart" xmlns:r="http://schemas.openxmlformats.org/officeDocument/2006/relationships" r:id="rId3"/>
            </a:graphicData>
          </a:graphic>
        </p:graphicFrame>
        <p:pic>
          <p:nvPicPr>
            <p:cNvPr id="18" name="Picture 17" descr="A close-up of a colorful background&#10;&#10;Description automatically generated">
              <a:extLst>
                <a:ext uri="{FF2B5EF4-FFF2-40B4-BE49-F238E27FC236}">
                  <a16:creationId xmlns:a16="http://schemas.microsoft.com/office/drawing/2014/main" id="{966B6442-CE48-8D49-FB57-E28DF14D8A9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955265" y="4619534"/>
              <a:ext cx="2812143" cy="226786"/>
            </a:xfrm>
            <a:prstGeom prst="rect">
              <a:avLst/>
            </a:prstGeom>
            <a:ln>
              <a:noFill/>
            </a:ln>
          </p:spPr>
        </p:pic>
      </p:grpSp>
      <p:grpSp>
        <p:nvGrpSpPr>
          <p:cNvPr id="8" name="Group 7">
            <a:extLst>
              <a:ext uri="{FF2B5EF4-FFF2-40B4-BE49-F238E27FC236}">
                <a16:creationId xmlns:a16="http://schemas.microsoft.com/office/drawing/2014/main" id="{B7C8937F-E783-AF23-72D2-E703DCC520D4}"/>
              </a:ext>
            </a:extLst>
          </p:cNvPr>
          <p:cNvGrpSpPr/>
          <p:nvPr/>
        </p:nvGrpSpPr>
        <p:grpSpPr>
          <a:xfrm>
            <a:off x="274320" y="1645920"/>
            <a:ext cx="3657600" cy="4023360"/>
            <a:chOff x="274320" y="1645920"/>
            <a:chExt cx="3657600" cy="4023360"/>
          </a:xfrm>
        </p:grpSpPr>
        <p:sp>
          <p:nvSpPr>
            <p:cNvPr id="21" name="TextBox 20">
              <a:extLst>
                <a:ext uri="{FF2B5EF4-FFF2-40B4-BE49-F238E27FC236}">
                  <a16:creationId xmlns:a16="http://schemas.microsoft.com/office/drawing/2014/main" id="{1D2E5AB2-9A55-9E2A-C946-C22A87EA1AF5}"/>
                </a:ext>
              </a:extLst>
            </p:cNvPr>
            <p:cNvSpPr txBox="1"/>
            <p:nvPr/>
          </p:nvSpPr>
          <p:spPr>
            <a:xfrm>
              <a:off x="274320" y="5303520"/>
              <a:ext cx="27432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(Berger et al., 2006)</a:t>
              </a:r>
            </a:p>
          </p:txBody>
        </p:sp>
        <p:graphicFrame>
          <p:nvGraphicFramePr>
            <p:cNvPr id="20" name="Chart 19">
              <a:extLst>
                <a:ext uri="{FF2B5EF4-FFF2-40B4-BE49-F238E27FC236}">
                  <a16:creationId xmlns:a16="http://schemas.microsoft.com/office/drawing/2014/main" id="{0E76B953-BE08-2C1E-5BE9-E93659F501B3}"/>
                </a:ext>
              </a:extLst>
            </p:cNvPr>
            <p:cNvGraphicFramePr>
              <a:graphicFrameLocks/>
            </p:cNvGraphicFramePr>
            <p:nvPr>
              <p:extLst>
                <p:ext uri="{D42A27DB-BD31-4B8C-83A1-F6EECF244321}">
                  <p14:modId xmlns:p14="http://schemas.microsoft.com/office/powerpoint/2010/main" val="2086501454"/>
                </p:ext>
              </p:extLst>
            </p:nvPr>
          </p:nvGraphicFramePr>
          <p:xfrm>
            <a:off x="274320" y="1645920"/>
            <a:ext cx="3657600" cy="3657600"/>
          </p:xfrm>
          <a:graphic>
            <a:graphicData uri="http://schemas.openxmlformats.org/drawingml/2006/chart">
              <c:chart xmlns:c="http://schemas.openxmlformats.org/drawingml/2006/chart" xmlns:r="http://schemas.openxmlformats.org/officeDocument/2006/relationships" r:id="rId5"/>
            </a:graphicData>
          </a:graphic>
        </p:graphicFrame>
        <p:pic>
          <p:nvPicPr>
            <p:cNvPr id="22" name="Picture 21" descr="A close-up of a colorful background&#10;&#10;Description automatically generated">
              <a:extLst>
                <a:ext uri="{FF2B5EF4-FFF2-40B4-BE49-F238E27FC236}">
                  <a16:creationId xmlns:a16="http://schemas.microsoft.com/office/drawing/2014/main" id="{A853FA2E-141D-B049-4AD0-762D98B00232}"/>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941869" y="4619687"/>
              <a:ext cx="2837719" cy="226633"/>
            </a:xfrm>
            <a:prstGeom prst="rect">
              <a:avLst/>
            </a:prstGeom>
            <a:ln>
              <a:noFill/>
            </a:ln>
          </p:spPr>
        </p:pic>
      </p:grpSp>
      <p:pic>
        <p:nvPicPr>
          <p:cNvPr id="27" name="Picture 26">
            <a:extLst>
              <a:ext uri="{FF2B5EF4-FFF2-40B4-BE49-F238E27FC236}">
                <a16:creationId xmlns:a16="http://schemas.microsoft.com/office/drawing/2014/main" id="{B10A1706-A01F-C1E3-EDAC-C1147EA486AB}"/>
              </a:ext>
            </a:extLst>
          </p:cNvPr>
          <p:cNvPicPr>
            <a:picLocks noChangeAspect="1"/>
          </p:cNvPicPr>
          <p:nvPr/>
        </p:nvPicPr>
        <p:blipFill>
          <a:blip r:embed="rId6"/>
          <a:stretch>
            <a:fillRect/>
          </a:stretch>
        </p:blipFill>
        <p:spPr>
          <a:xfrm>
            <a:off x="8714232" y="1828800"/>
            <a:ext cx="3200400" cy="3200400"/>
          </a:xfrm>
          <a:prstGeom prst="rect">
            <a:avLst/>
          </a:prstGeom>
          <a:ln w="12700">
            <a:solidFill>
              <a:sysClr val="windowText" lastClr="000000"/>
            </a:solidFill>
          </a:ln>
        </p:spPr>
      </p:pic>
      <p:pic>
        <p:nvPicPr>
          <p:cNvPr id="29" name="Picture 28" descr="A map of the sea&#10;&#10;Description automatically generated">
            <a:extLst>
              <a:ext uri="{FF2B5EF4-FFF2-40B4-BE49-F238E27FC236}">
                <a16:creationId xmlns:a16="http://schemas.microsoft.com/office/drawing/2014/main" id="{59F961A4-0C35-CBD0-6E5D-ADDE6404B1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7280" y="1828800"/>
            <a:ext cx="3200400" cy="3200400"/>
          </a:xfrm>
          <a:prstGeom prst="rect">
            <a:avLst/>
          </a:prstGeom>
          <a:ln w="12700">
            <a:solidFill>
              <a:schemeClr val="tx1"/>
            </a:solidFill>
          </a:ln>
        </p:spPr>
      </p:pic>
    </p:spTree>
    <p:extLst>
      <p:ext uri="{BB962C8B-B14F-4D97-AF65-F5344CB8AC3E}">
        <p14:creationId xmlns:p14="http://schemas.microsoft.com/office/powerpoint/2010/main" val="164722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0.2|0.2|0.2|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6705</TotalTime>
  <Words>2521</Words>
  <Application>Microsoft Office PowerPoint</Application>
  <PresentationFormat>Widescreen</PresentationFormat>
  <Paragraphs>216</Paragraphs>
  <Slides>16</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Avenir Next LT Pro</vt:lpstr>
      <vt:lpstr>Arial</vt:lpstr>
      <vt:lpstr>Aptos Display</vt:lpstr>
      <vt:lpstr>Century Gothic</vt:lpstr>
      <vt:lpstr>Avenir Next LT Pro Light</vt:lpstr>
      <vt:lpstr>Aptos</vt:lpstr>
      <vt:lpstr>Office Theme</vt:lpstr>
      <vt:lpstr>What a Load of Barnacles!  A Spatial Population Genomic Simulation of the Pacific Acorn Barnacle in Coos Bay</vt:lpstr>
      <vt:lpstr>PowerPoint Presentation</vt:lpstr>
      <vt:lpstr>The Pacific Acorn Barnacle in the Coos Estuary</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Alexandra Bangs</dc:creator>
  <cp:lastModifiedBy>Alexandra Bangs</cp:lastModifiedBy>
  <cp:revision>52</cp:revision>
  <dcterms:created xsi:type="dcterms:W3CDTF">2024-08-16T19:59:07Z</dcterms:created>
  <dcterms:modified xsi:type="dcterms:W3CDTF">2024-08-22T14:24:55Z</dcterms:modified>
</cp:coreProperties>
</file>